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sldIdLst>
    <p:sldId id="280" r:id="rId5"/>
    <p:sldId id="294" r:id="rId6"/>
    <p:sldId id="295" r:id="rId7"/>
    <p:sldId id="296" r:id="rId8"/>
    <p:sldId id="297" r:id="rId9"/>
    <p:sldId id="300" r:id="rId10"/>
    <p:sldId id="301" r:id="rId11"/>
    <p:sldId id="293" r:id="rId12"/>
  </p:sldIdLst>
  <p:sldSz cx="12192000" cy="6858000"/>
  <p:notesSz cx="6858000" cy="9144000"/>
  <p:embeddedFontLst>
    <p:embeddedFont>
      <p:font typeface="Poppins" panose="00000500000000000000" pitchFamily="2" charset="0"/>
      <p:regular r:id="rId13"/>
      <p:bold r:id="rId14"/>
      <p:italic r:id="rId15"/>
      <p:boldItalic r:id="rId16"/>
    </p:embeddedFont>
    <p:embeddedFont>
      <p:font typeface="Poppins SemiBold" panose="00000700000000000000" pitchFamily="2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300"/>
    <a:srgbClr val="00B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D8076C-D88F-8461-6E52-4769D45E1AD3}" v="55" dt="2025-10-27T15:27:10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48"/>
    <p:restoredTop sz="96327"/>
  </p:normalViewPr>
  <p:slideViewPr>
    <p:cSldViewPr snapToGrid="0" showGuides="1">
      <p:cViewPr varScale="1">
        <p:scale>
          <a:sx n="108" d="100"/>
          <a:sy n="108" d="100"/>
        </p:scale>
        <p:origin x="222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5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s Hunter" userId="S::ross.hunter@anewdirection.org.uk::c9291eca-f3e5-4035-8ea7-1ba7c6b275a5" providerId="AD" clId="Web-{3FD8076C-D88F-8461-6E52-4769D45E1AD3}"/>
    <pc:docChg chg="modSld">
      <pc:chgData name="Ross Hunter" userId="S::ross.hunter@anewdirection.org.uk::c9291eca-f3e5-4035-8ea7-1ba7c6b275a5" providerId="AD" clId="Web-{3FD8076C-D88F-8461-6E52-4769D45E1AD3}" dt="2025-10-27T15:27:03.569" v="48" actId="20577"/>
      <pc:docMkLst>
        <pc:docMk/>
      </pc:docMkLst>
      <pc:sldChg chg="modSp">
        <pc:chgData name="Ross Hunter" userId="S::ross.hunter@anewdirection.org.uk::c9291eca-f3e5-4035-8ea7-1ba7c6b275a5" providerId="AD" clId="Web-{3FD8076C-D88F-8461-6E52-4769D45E1AD3}" dt="2025-10-27T15:24:15.867" v="6"/>
        <pc:sldMkLst>
          <pc:docMk/>
          <pc:sldMk cId="448474089" sldId="280"/>
        </pc:sldMkLst>
        <pc:picChg chg="mod modCrop">
          <ac:chgData name="Ross Hunter" userId="S::ross.hunter@anewdirection.org.uk::c9291eca-f3e5-4035-8ea7-1ba7c6b275a5" providerId="AD" clId="Web-{3FD8076C-D88F-8461-6E52-4769D45E1AD3}" dt="2025-10-27T15:24:15.867" v="6"/>
          <ac:picMkLst>
            <pc:docMk/>
            <pc:sldMk cId="448474089" sldId="280"/>
            <ac:picMk id="33" creationId="{338EE351-7CBD-A5DC-3250-D8406806EFE3}"/>
          </ac:picMkLst>
        </pc:picChg>
      </pc:sldChg>
      <pc:sldChg chg="modSp">
        <pc:chgData name="Ross Hunter" userId="S::ross.hunter@anewdirection.org.uk::c9291eca-f3e5-4035-8ea7-1ba7c6b275a5" providerId="AD" clId="Web-{3FD8076C-D88F-8461-6E52-4769D45E1AD3}" dt="2025-10-27T15:27:03.569" v="48" actId="20577"/>
        <pc:sldMkLst>
          <pc:docMk/>
          <pc:sldMk cId="941121360" sldId="296"/>
        </pc:sldMkLst>
        <pc:spChg chg="mod">
          <ac:chgData name="Ross Hunter" userId="S::ross.hunter@anewdirection.org.uk::c9291eca-f3e5-4035-8ea7-1ba7c6b275a5" providerId="AD" clId="Web-{3FD8076C-D88F-8461-6E52-4769D45E1AD3}" dt="2025-10-27T15:27:03.569" v="48" actId="20577"/>
          <ac:spMkLst>
            <pc:docMk/>
            <pc:sldMk cId="941121360" sldId="296"/>
            <ac:spMk id="4" creationId="{73DC29E1-9840-7CE9-8AD7-94F4D94316AC}"/>
          </ac:spMkLst>
        </pc:spChg>
        <pc:picChg chg="mod modCrop">
          <ac:chgData name="Ross Hunter" userId="S::ross.hunter@anewdirection.org.uk::c9291eca-f3e5-4035-8ea7-1ba7c6b275a5" providerId="AD" clId="Web-{3FD8076C-D88F-8461-6E52-4769D45E1AD3}" dt="2025-10-27T15:25:36.562" v="30" actId="1076"/>
          <ac:picMkLst>
            <pc:docMk/>
            <pc:sldMk cId="941121360" sldId="296"/>
            <ac:picMk id="8" creationId="{E0BA361C-9AFD-253B-1E53-442157020A2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14AB9C-63E9-C372-676B-9497EDF62ABD}"/>
              </a:ext>
            </a:extLst>
          </p:cNvPr>
          <p:cNvSpPr/>
          <p:nvPr userDrawn="1"/>
        </p:nvSpPr>
        <p:spPr>
          <a:xfrm>
            <a:off x="0" y="0"/>
            <a:ext cx="12192000" cy="5619750"/>
          </a:xfrm>
          <a:prstGeom prst="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FF77B13-ED98-1D7F-9D40-611AAF486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2972" y="5619750"/>
            <a:ext cx="1962150" cy="123825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85C2CF3-3AED-AD5E-4E38-8BA390994A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0463" y="5843588"/>
            <a:ext cx="4751387" cy="901700"/>
          </a:xfrm>
        </p:spPr>
        <p:txBody>
          <a:bodyPr lIns="0" rIns="0">
            <a:noAutofit/>
          </a:bodyPr>
          <a:lstStyle>
            <a:lvl1pPr marL="0" indent="0">
              <a:buNone/>
              <a:defRPr sz="11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1489839-6018-A5D1-E61D-1B8843A9F9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47" y="1006454"/>
            <a:ext cx="6616271" cy="1754187"/>
          </a:xfrm>
        </p:spPr>
        <p:txBody>
          <a:bodyPr lIns="0" rIns="0">
            <a:no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b="1"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b="1"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b="1"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04EEB98-7A06-3C77-EFE9-5A49642023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247" y="3393784"/>
            <a:ext cx="5694363" cy="17541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1B1B2E4-DA5D-EF16-4368-F0B52ADEB8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3976" y="4279080"/>
            <a:ext cx="5178553" cy="112052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61B3CB3-143C-608A-475C-2487DB5EE3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564" y="2984479"/>
            <a:ext cx="1474702" cy="815975"/>
          </a:xfrm>
        </p:spPr>
        <p:txBody>
          <a:bodyPr/>
          <a:lstStyle/>
          <a:p>
            <a:r>
              <a:rPr lang="en-US" dirty="0"/>
              <a:t>Logo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CA490533-7916-A52B-D84B-2C879CD82B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3976" y="3945751"/>
            <a:ext cx="5178553" cy="288801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00EF95F-1428-5073-8FD5-95D79B9492E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69826" y="-53288"/>
            <a:ext cx="5664613" cy="3015253"/>
          </a:xfrm>
          <a:custGeom>
            <a:avLst/>
            <a:gdLst>
              <a:gd name="connsiteX0" fmla="*/ 133549 w 5575873"/>
              <a:gd name="connsiteY0" fmla="*/ 0 h 2961965"/>
              <a:gd name="connsiteX1" fmla="*/ 5575873 w 5575873"/>
              <a:gd name="connsiteY1" fmla="*/ 0 h 2961965"/>
              <a:gd name="connsiteX2" fmla="*/ 5575873 w 5575873"/>
              <a:gd name="connsiteY2" fmla="*/ 1929614 h 2961965"/>
              <a:gd name="connsiteX3" fmla="*/ 5440656 w 5575873"/>
              <a:gd name="connsiteY3" fmla="*/ 2053080 h 2961965"/>
              <a:gd name="connsiteX4" fmla="*/ 3156656 w 5575873"/>
              <a:gd name="connsiteY4" fmla="*/ 2960111 h 2961965"/>
              <a:gd name="connsiteX5" fmla="*/ 2109 w 5575873"/>
              <a:gd name="connsiteY5" fmla="*/ 902841 h 2961965"/>
              <a:gd name="connsiteX6" fmla="*/ 119525 w 5575873"/>
              <a:gd name="connsiteY6" fmla="*/ 33967 h 296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5873" h="2961965">
                <a:moveTo>
                  <a:pt x="133549" y="0"/>
                </a:moveTo>
                <a:lnTo>
                  <a:pt x="5575873" y="0"/>
                </a:lnTo>
                <a:lnTo>
                  <a:pt x="5575873" y="1929614"/>
                </a:lnTo>
                <a:lnTo>
                  <a:pt x="5440656" y="2053080"/>
                </a:lnTo>
                <a:cubicBezTo>
                  <a:pt x="4785358" y="2600318"/>
                  <a:pt x="3792422" y="2960111"/>
                  <a:pt x="3156656" y="2960111"/>
                </a:cubicBezTo>
                <a:cubicBezTo>
                  <a:pt x="2139430" y="2960111"/>
                  <a:pt x="82119" y="3102030"/>
                  <a:pt x="2109" y="902841"/>
                </a:cubicBezTo>
                <a:cubicBezTo>
                  <a:pt x="-10393" y="559218"/>
                  <a:pt x="33194" y="272750"/>
                  <a:pt x="119525" y="33967"/>
                </a:cubicBezTo>
                <a:close/>
              </a:path>
            </a:pathLst>
          </a:custGeom>
          <a:ln w="635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F16CF70-0B2C-CD75-A745-65CEB14E75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91458" y="5851546"/>
            <a:ext cx="4562127" cy="90170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7983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2ED514C-1736-DC88-95D2-898CE8A808F8}"/>
              </a:ext>
            </a:extLst>
          </p:cNvPr>
          <p:cNvSpPr txBox="1"/>
          <p:nvPr userDrawn="1"/>
        </p:nvSpPr>
        <p:spPr>
          <a:xfrm>
            <a:off x="317687" y="332435"/>
            <a:ext cx="880835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atin typeface="Poppins" pitchFamily="2" charset="77"/>
                <a:cs typeface="Poppins" pitchFamily="2" charset="77"/>
              </a:rPr>
              <a:t>About New Direction</a:t>
            </a:r>
          </a:p>
          <a:p>
            <a:endParaRPr lang="en-US" sz="28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4BE5FB-FE9B-FB2F-BC81-48554D499783}"/>
              </a:ext>
            </a:extLst>
          </p:cNvPr>
          <p:cNvSpPr txBox="1"/>
          <p:nvPr userDrawn="1"/>
        </p:nvSpPr>
        <p:spPr>
          <a:xfrm>
            <a:off x="317686" y="5867427"/>
            <a:ext cx="2941079" cy="7694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effectLst/>
                <a:latin typeface="Poppins" pitchFamily="2" charset="77"/>
                <a:cs typeface="Poppins" pitchFamily="2" charset="77"/>
              </a:rPr>
              <a:t>Primary Arts is supported by The City of London Corporation City Educational Trust Fund (29084), a City of London Corporation charity.</a:t>
            </a:r>
            <a:endParaRPr lang="en-US" sz="11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Picture 7" descr="A white and orange shield with a cross on it&#10;&#10;Description automatically generated">
            <a:extLst>
              <a:ext uri="{FF2B5EF4-FFF2-40B4-BE49-F238E27FC236}">
                <a16:creationId xmlns:a16="http://schemas.microsoft.com/office/drawing/2014/main" id="{002B5766-901A-F9C3-C48F-8960B0366F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134" y="4611052"/>
            <a:ext cx="822624" cy="1113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AEA6F6-12C3-A2B4-E53E-488DD39C0C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2137" y="5725022"/>
            <a:ext cx="2028388" cy="851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DBC138-81AB-3D99-6AA2-2D49E1BC5D7B}"/>
              </a:ext>
            </a:extLst>
          </p:cNvPr>
          <p:cNvSpPr txBox="1"/>
          <p:nvPr userDrawn="1"/>
        </p:nvSpPr>
        <p:spPr>
          <a:xfrm>
            <a:off x="317687" y="1357745"/>
            <a:ext cx="6555798" cy="25853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800" dirty="0">
                <a:effectLst/>
                <a:latin typeface="Poppins" pitchFamily="2" charset="77"/>
              </a:rPr>
              <a:t>A New Direction is an award-winning charity (1126216) working to enhance the capacity and agency of children and young people in London to own their creativity, shape culture, and achieve their creative potential.</a:t>
            </a:r>
          </a:p>
          <a:p>
            <a:endParaRPr lang="en-US" sz="1800" dirty="0">
              <a:effectLst/>
              <a:latin typeface="Poppins" pitchFamily="2" charset="77"/>
            </a:endParaRPr>
          </a:p>
          <a:p>
            <a:r>
              <a:rPr lang="en-US" sz="1800" dirty="0">
                <a:effectLst/>
                <a:latin typeface="Poppins" pitchFamily="2" charset="77"/>
              </a:rPr>
              <a:t>Primary Arts is supported by The City of London Corporation City Educational Trust Fund (29084), a City of London Corporation charity. We are extremely grateful to them for their support. </a:t>
            </a:r>
          </a:p>
        </p:txBody>
      </p:sp>
      <p:pic>
        <p:nvPicPr>
          <p:cNvPr id="14" name="Picture 13" descr="A white square with black letters&#10;&#10;Description automatically generated">
            <a:extLst>
              <a:ext uri="{FF2B5EF4-FFF2-40B4-BE49-F238E27FC236}">
                <a16:creationId xmlns:a16="http://schemas.microsoft.com/office/drawing/2014/main" id="{EB664633-8734-257C-DAE5-935DDBA87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1703" y="3291123"/>
            <a:ext cx="410761" cy="410761"/>
          </a:xfrm>
          <a:prstGeom prst="rect">
            <a:avLst/>
          </a:prstGeom>
        </p:spPr>
      </p:pic>
      <p:pic>
        <p:nvPicPr>
          <p:cNvPr id="15" name="Picture 14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37A70833-1703-21A8-BB63-003B8508FF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71703" y="1960409"/>
            <a:ext cx="410761" cy="407280"/>
          </a:xfrm>
          <a:prstGeom prst="rect">
            <a:avLst/>
          </a:prstGeom>
        </p:spPr>
      </p:pic>
      <p:pic>
        <p:nvPicPr>
          <p:cNvPr id="16" name="Picture 15" descr="A white and black logo&#10;&#10;Description automatically generated">
            <a:extLst>
              <a:ext uri="{FF2B5EF4-FFF2-40B4-BE49-F238E27FC236}">
                <a16:creationId xmlns:a16="http://schemas.microsoft.com/office/drawing/2014/main" id="{238D6084-0362-C533-575C-3B2C96C903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71703" y="2829406"/>
            <a:ext cx="410761" cy="410761"/>
          </a:xfrm>
          <a:prstGeom prst="rect">
            <a:avLst/>
          </a:prstGeom>
        </p:spPr>
      </p:pic>
      <p:pic>
        <p:nvPicPr>
          <p:cNvPr id="17" name="Picture 16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CC74D37F-8ECA-302E-9374-1DE5A54BA1C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571703" y="2388900"/>
            <a:ext cx="410761" cy="407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F9E14-348A-EC8C-2776-4A9E978243F4}"/>
              </a:ext>
            </a:extLst>
          </p:cNvPr>
          <p:cNvSpPr txBox="1"/>
          <p:nvPr userDrawn="1"/>
        </p:nvSpPr>
        <p:spPr>
          <a:xfrm>
            <a:off x="8893235" y="1978234"/>
            <a:ext cx="3826192" cy="2185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none" dirty="0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#</a:t>
            </a:r>
            <a:r>
              <a:rPr lang="en-US" sz="1600" b="1" u="none" dirty="0" err="1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PrimaryArts</a:t>
            </a:r>
            <a:endParaRPr lang="en-US" sz="1600" u="none" dirty="0"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228600" lvl="1" indent="57150">
              <a:lnSpc>
                <a:spcPct val="150000"/>
              </a:lnSpc>
              <a:tabLst/>
            </a:pPr>
            <a:r>
              <a:rPr lang="en-US" sz="1600" b="1" i="0" u="none" dirty="0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@</a:t>
            </a:r>
            <a:r>
              <a:rPr lang="en-US" sz="1600" b="1" i="0" u="none" dirty="0" err="1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A_New_Direction</a:t>
            </a:r>
            <a:endParaRPr lang="en-US" sz="1600" b="1" i="0" u="none" dirty="0">
              <a:solidFill>
                <a:schemeClr val="tx1"/>
              </a:solidFill>
              <a:effectLst/>
              <a:latin typeface="Poppins SemiBold" pitchFamily="2" charset="77"/>
              <a:cs typeface="Poppins SemiBold" pitchFamily="2" charset="77"/>
            </a:endParaRPr>
          </a:p>
          <a:p>
            <a:pPr marL="228600" lvl="1" indent="57150">
              <a:lnSpc>
                <a:spcPct val="150000"/>
              </a:lnSpc>
              <a:tabLst/>
            </a:pPr>
            <a:r>
              <a:rPr lang="en-US" sz="1600" b="1" i="0" u="none" dirty="0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@</a:t>
            </a:r>
            <a:r>
              <a:rPr lang="en-US" sz="1600" b="1" i="0" u="none" dirty="0" err="1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anewdirection_ldn</a:t>
            </a:r>
            <a:endParaRPr lang="en-US" sz="1600" b="1" i="0" u="none" dirty="0">
              <a:solidFill>
                <a:schemeClr val="tx1"/>
              </a:solidFill>
              <a:effectLst/>
              <a:latin typeface="Poppins SemiBold" pitchFamily="2" charset="77"/>
              <a:cs typeface="Poppins SemiBold" pitchFamily="2" charset="77"/>
            </a:endParaRPr>
          </a:p>
          <a:p>
            <a:pPr marL="228600" lvl="1" indent="57150">
              <a:lnSpc>
                <a:spcPct val="150000"/>
              </a:lnSpc>
              <a:tabLst/>
            </a:pPr>
            <a:r>
              <a:rPr lang="en-US" sz="1600" b="1" i="0" u="none" dirty="0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@</a:t>
            </a:r>
            <a:r>
              <a:rPr lang="en-US" sz="1600" b="1" i="0" u="none" dirty="0" err="1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anewdirectionlondon</a:t>
            </a:r>
            <a:endParaRPr lang="en-US" sz="1600" b="1" i="0" u="none" dirty="0">
              <a:solidFill>
                <a:schemeClr val="tx1"/>
              </a:solidFill>
              <a:effectLst/>
              <a:latin typeface="Poppins SemiBold" pitchFamily="2" charset="77"/>
              <a:cs typeface="Poppins SemiBold" pitchFamily="2" charset="77"/>
            </a:endParaRPr>
          </a:p>
          <a:p>
            <a:pPr marL="228600" lvl="1" indent="57150">
              <a:lnSpc>
                <a:spcPct val="150000"/>
              </a:lnSpc>
              <a:tabLst/>
            </a:pPr>
            <a:r>
              <a:rPr lang="en-US" sz="1600" b="1" i="0" u="none" dirty="0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a-new-direction-</a:t>
            </a:r>
            <a:r>
              <a:rPr lang="en-US" sz="1600" b="1" i="0" u="none" dirty="0" err="1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london</a:t>
            </a:r>
            <a:endParaRPr lang="en-US" sz="1600" b="1" i="0" u="none" dirty="0">
              <a:solidFill>
                <a:schemeClr val="tx1"/>
              </a:solidFill>
              <a:effectLst/>
              <a:latin typeface="Poppins SemiBold" pitchFamily="2" charset="77"/>
              <a:cs typeface="Poppins SemiBold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600" b="1" i="0" u="none" dirty="0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anewdirection.org.uk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3F98F18-F418-FAFA-D694-5F18264A19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859393" y="3145336"/>
            <a:ext cx="295147" cy="292624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5D22D2D-6309-9F15-428B-86ED6CCD0E8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72300" y="2784449"/>
            <a:ext cx="295147" cy="292624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817539-B725-7B54-025B-068D0A87DB3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859393" y="3502481"/>
            <a:ext cx="295147" cy="292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E4B4C-2956-4321-E2BC-FB6D9A2A840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872300" y="2395612"/>
            <a:ext cx="295147" cy="292624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E222F0A7-F7F5-1713-54E5-FD40A266C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6300" y="5867427"/>
            <a:ext cx="6042025" cy="64767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Image credit</a:t>
            </a:r>
          </a:p>
        </p:txBody>
      </p:sp>
    </p:spTree>
    <p:extLst>
      <p:ext uri="{BB962C8B-B14F-4D97-AF65-F5344CB8AC3E}">
        <p14:creationId xmlns:p14="http://schemas.microsoft.com/office/powerpoint/2010/main" val="1031466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1158209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1158209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FBCA1D-72D8-ECD1-4975-637DD65482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800" y="1619250"/>
            <a:ext cx="11582400" cy="4895850"/>
          </a:xfrm>
        </p:spPr>
        <p:txBody>
          <a:bodyPr lIns="0" tIns="146304" rIns="0" numCol="2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702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1158209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1158209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FBCA1D-72D8-ECD1-4975-637DD65482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6" y="1619250"/>
            <a:ext cx="5571565" cy="4895850"/>
          </a:xfrm>
        </p:spPr>
        <p:txBody>
          <a:bodyPr lIns="0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570859D-660F-24FF-26E2-37F1F7A83F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7195" y="1619250"/>
            <a:ext cx="5636559" cy="4895850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25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dots on a black background&#10;&#10;Description automatically generated">
            <a:extLst>
              <a:ext uri="{FF2B5EF4-FFF2-40B4-BE49-F238E27FC236}">
                <a16:creationId xmlns:a16="http://schemas.microsoft.com/office/drawing/2014/main" id="{00FED4AC-FA1C-57AD-311A-133708F68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6682" y="6406"/>
            <a:ext cx="1835093" cy="1622443"/>
          </a:xfrm>
          <a:prstGeom prst="rect">
            <a:avLst/>
          </a:prstGeom>
        </p:spPr>
      </p:pic>
      <p:pic>
        <p:nvPicPr>
          <p:cNvPr id="8" name="Picture 7" descr="A blue hand with black background&#10;&#10;Description automatically generated">
            <a:extLst>
              <a:ext uri="{FF2B5EF4-FFF2-40B4-BE49-F238E27FC236}">
                <a16:creationId xmlns:a16="http://schemas.microsoft.com/office/drawing/2014/main" id="{5E4F585E-5697-991F-01AF-CEC703501E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000000">
            <a:off x="10598000" y="5540431"/>
            <a:ext cx="1652781" cy="1678079"/>
          </a:xfrm>
          <a:prstGeom prst="rect">
            <a:avLst/>
          </a:prstGeom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81DCFFDC-D3EB-9AC4-1711-76D1FC4BB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72177" y="-11183"/>
            <a:ext cx="2271600" cy="1044139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EC9BE84C-CD96-3647-EAA4-4035CD4D5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9806" y="1619249"/>
            <a:ext cx="11744068" cy="4900611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1158209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1158209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F753EC08-96A1-CBEA-2225-EEA06F4DC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0033" y="6175891"/>
            <a:ext cx="929051" cy="8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0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 dots on a black background&#10;&#10;Description automatically generated">
            <a:extLst>
              <a:ext uri="{FF2B5EF4-FFF2-40B4-BE49-F238E27FC236}">
                <a16:creationId xmlns:a16="http://schemas.microsoft.com/office/drawing/2014/main" id="{5B0FFFBD-71BB-D305-BDAE-E846DA59CD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6682" y="6406"/>
            <a:ext cx="1835093" cy="1622443"/>
          </a:xfrm>
          <a:prstGeom prst="rect">
            <a:avLst/>
          </a:prstGeom>
        </p:spPr>
      </p:pic>
      <p:pic>
        <p:nvPicPr>
          <p:cNvPr id="7" name="Picture 6" descr="A blue hand with black background&#10;&#10;Description automatically generated">
            <a:extLst>
              <a:ext uri="{FF2B5EF4-FFF2-40B4-BE49-F238E27FC236}">
                <a16:creationId xmlns:a16="http://schemas.microsoft.com/office/drawing/2014/main" id="{1F7ACEDA-DFAA-7A84-ACB8-74914E18D8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000000">
            <a:off x="10598000" y="5540431"/>
            <a:ext cx="1652781" cy="1678079"/>
          </a:xfrm>
          <a:prstGeom prst="rect">
            <a:avLst/>
          </a:prstGeom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DAD6AFA8-C7C3-C575-BAD6-4EFA56F134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72177" y="-11183"/>
            <a:ext cx="2271600" cy="104413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A2E401-9804-97B5-E7D7-F49A164F0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87" y="338139"/>
            <a:ext cx="8808354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31B024-658F-EA03-A417-D278ADD5D5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9806" y="914401"/>
            <a:ext cx="11744068" cy="5605460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2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B97C5EA-8F4C-A8D3-87D1-8D57AB7BA7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0033" y="6175891"/>
            <a:ext cx="929051" cy="8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52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9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flower on a black background&#10;&#10;Description automatically generated">
            <a:extLst>
              <a:ext uri="{FF2B5EF4-FFF2-40B4-BE49-F238E27FC236}">
                <a16:creationId xmlns:a16="http://schemas.microsoft.com/office/drawing/2014/main" id="{49EAAB56-2CA0-6CBB-C243-C5CBE11E3F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3619" y="-322366"/>
            <a:ext cx="1662602" cy="1622443"/>
          </a:xfrm>
          <a:prstGeom prst="rect">
            <a:avLst/>
          </a:prstGeom>
        </p:spPr>
      </p:pic>
      <p:pic>
        <p:nvPicPr>
          <p:cNvPr id="6" name="Picture 5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5C0C27D6-A271-2310-C092-BDAD8D1D89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47191" y="5866952"/>
            <a:ext cx="2351214" cy="1701424"/>
          </a:xfrm>
          <a:prstGeom prst="rect">
            <a:avLst/>
          </a:prstGeom>
        </p:spPr>
      </p:pic>
      <p:pic>
        <p:nvPicPr>
          <p:cNvPr id="3" name="Picture 2" descr="Blue dots on a black background&#10;&#10;Description automatically generated">
            <a:extLst>
              <a:ext uri="{FF2B5EF4-FFF2-40B4-BE49-F238E27FC236}">
                <a16:creationId xmlns:a16="http://schemas.microsoft.com/office/drawing/2014/main" id="{AEF53F96-D46D-C99B-BB24-D4AB522A6C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7374" y="5708638"/>
            <a:ext cx="1835093" cy="1622443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EC9BE84C-CD96-3647-EAA4-4035CD4D5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9806" y="1619249"/>
            <a:ext cx="7469692" cy="4900611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1158209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1158209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E294324-CA6D-858C-A021-22A9B1B87E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54788" y="1619249"/>
            <a:ext cx="3823298" cy="4900611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502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559294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28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559294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FBCA1D-72D8-ECD1-4975-637DD65482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6" y="1619250"/>
            <a:ext cx="5571565" cy="2320738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570859D-660F-24FF-26E2-37F1F7A83F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8246" y="4199123"/>
            <a:ext cx="5571565" cy="2320738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15FE0E31-9E45-5199-8A66-D352661C1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88740" y="1619250"/>
            <a:ext cx="5571565" cy="2320738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EB4A1EE-775A-740B-3F72-A060FBE324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8740" y="4199123"/>
            <a:ext cx="5571565" cy="2320738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143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dots on a black background&#10;&#10;Description automatically generated">
            <a:extLst>
              <a:ext uri="{FF2B5EF4-FFF2-40B4-BE49-F238E27FC236}">
                <a16:creationId xmlns:a16="http://schemas.microsoft.com/office/drawing/2014/main" id="{84C10169-315B-2C39-88EA-2C9499870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6682" y="6406"/>
            <a:ext cx="1835093" cy="1622443"/>
          </a:xfrm>
          <a:prstGeom prst="rect">
            <a:avLst/>
          </a:prstGeom>
        </p:spPr>
      </p:pic>
      <p:pic>
        <p:nvPicPr>
          <p:cNvPr id="9" name="Picture 8" descr="A blue hand with black background&#10;&#10;Description automatically generated">
            <a:extLst>
              <a:ext uri="{FF2B5EF4-FFF2-40B4-BE49-F238E27FC236}">
                <a16:creationId xmlns:a16="http://schemas.microsoft.com/office/drawing/2014/main" id="{7B6120C6-8FD4-41F1-68FB-811C542A70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000000">
            <a:off x="10598000" y="5540431"/>
            <a:ext cx="1652781" cy="1678079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95F820AA-2375-6EA5-0EAC-CCCDA88D67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72177" y="-11183"/>
            <a:ext cx="2271600" cy="104413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A2E401-9804-97B5-E7D7-F49A164F0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87" y="338139"/>
            <a:ext cx="8808354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31B024-658F-EA03-A417-D278ADD5D5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9806" y="914401"/>
            <a:ext cx="5636559" cy="5605460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959E4EC-69AC-A9B8-56AD-1E2384572E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7195" y="914401"/>
            <a:ext cx="5636559" cy="5605460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2" name="Picture 11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077F66F7-B908-8CC6-AC97-22B2295B51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0033" y="6175891"/>
            <a:ext cx="929051" cy="8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42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559294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28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559294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FBCA1D-72D8-ECD1-4975-637DD65482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6" y="2221980"/>
            <a:ext cx="5571565" cy="1718007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570859D-660F-24FF-26E2-37F1F7A83F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8246" y="1619250"/>
            <a:ext cx="5571565" cy="576262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9B53764D-CE5C-179B-8FF8-D5A1800483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15634" y="2221980"/>
            <a:ext cx="5571565" cy="1718007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47194F7-CE74-F7E3-712A-AC591326F2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15634" y="1619250"/>
            <a:ext cx="5571565" cy="576262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8F8122DC-A621-2AA3-E578-100D2B6B44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8246" y="4817262"/>
            <a:ext cx="5571565" cy="1718007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DD8A6F-3DF2-C3C4-59AE-D8AE91886F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18246" y="4214532"/>
            <a:ext cx="5571565" cy="576262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43C174-98E0-493F-C946-2D6D7272D0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15634" y="4817262"/>
            <a:ext cx="5571565" cy="1718007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7C36212-CA44-430E-304F-68FE7F59E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5634" y="4214532"/>
            <a:ext cx="5571565" cy="576262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01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6F484F-C87B-18AE-B944-96490E71C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E7AE1-CFF7-8F49-0296-C400A4D1F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1C8A0-8EB6-89B6-C2B6-90BB3C52E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9470" y="6356350"/>
            <a:ext cx="118212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9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66" r:id="rId3"/>
    <p:sldLayoutId id="2147483667" r:id="rId4"/>
    <p:sldLayoutId id="2147483661" r:id="rId5"/>
    <p:sldLayoutId id="2147483668" r:id="rId6"/>
    <p:sldLayoutId id="2147483669" r:id="rId7"/>
    <p:sldLayoutId id="2147483665" r:id="rId8"/>
    <p:sldLayoutId id="2147483670" r:id="rId9"/>
    <p:sldLayoutId id="214748366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orient="horz" pos="1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arolgraysocialstories.com/social-stories/" TargetMode="External"/><Relationship Id="rId2" Type="http://schemas.openxmlformats.org/officeDocument/2006/relationships/hyperlink" Target="https://www.anewdirection.org.uk/about-us/programmes/primary-arts/go-and-see/go-see-materials-and-resource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g"/><Relationship Id="rId4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g"/><Relationship Id="rId5" Type="http://schemas.openxmlformats.org/officeDocument/2006/relationships/image" Target="../media/image23.jpg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E4B53EF-E737-8547-D18C-7CD3CF91B6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96A9BA1-CF00-0E80-0B3D-5ECCA2CA95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Go &amp; See – Theatre</a:t>
            </a:r>
          </a:p>
          <a:p>
            <a:r>
              <a:rPr lang="en-US" dirty="0">
                <a:latin typeface="+mn-lt"/>
              </a:rPr>
              <a:t>Visual Guide Resource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BC010AA-C652-74B4-3DC4-EB25CA4C35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247" y="3393784"/>
            <a:ext cx="5777753" cy="1754187"/>
          </a:xfrm>
        </p:spPr>
        <p:txBody>
          <a:bodyPr/>
          <a:lstStyle/>
          <a:p>
            <a:r>
              <a:rPr lang="en-GB" sz="1800" dirty="0">
                <a:latin typeface="+mn-lt"/>
              </a:rPr>
              <a:t>A visual guide to support pupils’ understanding of going to see a theatre show at Stratford East in Stratford. </a:t>
            </a:r>
          </a:p>
          <a:p>
            <a:endParaRPr lang="en-GB" sz="1800" dirty="0">
              <a:latin typeface="+mn-lt"/>
            </a:endParaRPr>
          </a:p>
          <a:p>
            <a:r>
              <a:rPr lang="en-GB" sz="1800" dirty="0">
                <a:latin typeface="+mn-lt"/>
              </a:rPr>
              <a:t>You can access additional resources on </a:t>
            </a:r>
            <a:r>
              <a:rPr lang="en-GB" sz="1800" dirty="0">
                <a:latin typeface="+mn-lt"/>
                <a:hlinkClick r:id="rId2"/>
              </a:rPr>
              <a:t>A New Direction’s</a:t>
            </a:r>
            <a:r>
              <a:rPr lang="en-GB" sz="1800" dirty="0">
                <a:latin typeface="+mn-lt"/>
              </a:rPr>
              <a:t> website.</a:t>
            </a:r>
          </a:p>
          <a:p>
            <a:endParaRPr lang="en-US" sz="1800" dirty="0">
              <a:latin typeface="+mn-l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0DCC8DB-EB9C-210C-EC93-3678BF23FE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3976" y="3945750"/>
            <a:ext cx="5178553" cy="1319585"/>
          </a:xfrm>
        </p:spPr>
        <p:txBody>
          <a:bodyPr/>
          <a:lstStyle/>
          <a:p>
            <a:r>
              <a:rPr lang="en-GB" sz="1400" dirty="0">
                <a:latin typeface="+mn-lt"/>
              </a:rPr>
              <a:t>This visual guide could be particularly relevant to pupils who benefit from Social Stories. Teachers could read it with their classes before the trip and it could be shared as a handout for grownups to read at home too.</a:t>
            </a:r>
          </a:p>
          <a:p>
            <a:r>
              <a:rPr lang="en-GB" sz="1400" dirty="0">
                <a:latin typeface="+mn-lt"/>
              </a:rPr>
              <a:t>To find out more about Social Stories, please </a:t>
            </a:r>
            <a:r>
              <a:rPr lang="en-GB" sz="1400" dirty="0">
                <a:latin typeface="+mn-lt"/>
                <a:hlinkClick r:id="rId3"/>
              </a:rPr>
              <a:t>visit this website</a:t>
            </a:r>
            <a:r>
              <a:rPr lang="en-GB" sz="1400" dirty="0">
                <a:latin typeface="+mn-lt"/>
              </a:rPr>
              <a:t>.</a:t>
            </a:r>
          </a:p>
          <a:p>
            <a:endParaRPr lang="en-GB" sz="1400" dirty="0">
              <a:latin typeface="+mn-lt"/>
            </a:endParaRPr>
          </a:p>
          <a:p>
            <a:endParaRPr lang="en-US" sz="1400" dirty="0">
              <a:latin typeface="+mn-lt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BF297FC-CCC5-223D-1977-591ADF9EC0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91458" y="5851546"/>
            <a:ext cx="4562127" cy="901700"/>
          </a:xfrm>
        </p:spPr>
        <p:txBody>
          <a:bodyPr/>
          <a:lstStyle/>
          <a:p>
            <a:r>
              <a:rPr lang="en-US" sz="1600" dirty="0">
                <a:latin typeface="+mn-lt"/>
              </a:rPr>
              <a:t>Go &amp; See: Schools’ Resources</a:t>
            </a:r>
          </a:p>
        </p:txBody>
      </p:sp>
      <p:pic>
        <p:nvPicPr>
          <p:cNvPr id="25" name="Picture Placeholder 24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06B40265-EDF4-BAA4-6CB3-943CDBC422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6759" t="-6665" r="6759" b="-6665"/>
          <a:stretch/>
        </p:blipFill>
        <p:spPr>
          <a:xfrm>
            <a:off x="6823976" y="3021012"/>
            <a:ext cx="1463290" cy="815975"/>
          </a:xfrm>
        </p:spPr>
      </p:pic>
      <p:pic>
        <p:nvPicPr>
          <p:cNvPr id="33" name="Picture Placeholder 32" descr="A person in colorful dress and glasses with wings and a large roller coaster&#10;&#10;AI-generated content may be incorrect.">
            <a:extLst>
              <a:ext uri="{FF2B5EF4-FFF2-40B4-BE49-F238E27FC236}">
                <a16:creationId xmlns:a16="http://schemas.microsoft.com/office/drawing/2014/main" id="{338EE351-7CBD-A5DC-3250-D8406806EFE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rcRect l="29443" t="294" r="2355" b="-588"/>
          <a:stretch>
            <a:fillRect/>
          </a:stretch>
        </p:blipFill>
        <p:spPr>
          <a:xfrm>
            <a:off x="6527387" y="5759"/>
            <a:ext cx="5640580" cy="3024127"/>
          </a:xfrm>
        </p:spPr>
      </p:pic>
    </p:spTree>
    <p:extLst>
      <p:ext uri="{BB962C8B-B14F-4D97-AF65-F5344CB8AC3E}">
        <p14:creationId xmlns:p14="http://schemas.microsoft.com/office/powerpoint/2010/main" val="448474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We’re going to the theatre!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dirty="0">
                <a:latin typeface="+mn-lt"/>
              </a:rPr>
              <a:t>I will travel to Stratford East theatre.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I might be travelling by 			bus,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 	or by train,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or on foot.</a:t>
            </a:r>
          </a:p>
          <a:p>
            <a:r>
              <a:rPr lang="en-US" sz="1800" dirty="0">
                <a:latin typeface="+mn-lt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      My class will be 			         going there too.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    </a:t>
            </a:r>
          </a:p>
          <a:p>
            <a:r>
              <a:rPr lang="en-US" sz="1800" dirty="0">
                <a:latin typeface="+mn-lt"/>
              </a:rPr>
              <a:t>			        My teachers will 			        going be there too.</a:t>
            </a:r>
          </a:p>
          <a:p>
            <a:endParaRPr lang="en-US" dirty="0"/>
          </a:p>
        </p:txBody>
      </p:sp>
      <p:pic>
        <p:nvPicPr>
          <p:cNvPr id="5" name="Picture Placeholder 26">
            <a:extLst>
              <a:ext uri="{FF2B5EF4-FFF2-40B4-BE49-F238E27FC236}">
                <a16:creationId xmlns:a16="http://schemas.microsoft.com/office/drawing/2014/main" id="{812BFA1E-D37D-CE87-FF12-77BFF5EFCE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8" r="4988"/>
          <a:stretch/>
        </p:blipFill>
        <p:spPr>
          <a:xfrm>
            <a:off x="518517" y="1414471"/>
            <a:ext cx="2037051" cy="1508529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8" name="Picture Placeholder 26">
            <a:extLst>
              <a:ext uri="{FF2B5EF4-FFF2-40B4-BE49-F238E27FC236}">
                <a16:creationId xmlns:a16="http://schemas.microsoft.com/office/drawing/2014/main" id="{AA3B7717-2B87-8C0D-C53E-A721A6D367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8" r="4988"/>
          <a:stretch/>
        </p:blipFill>
        <p:spPr>
          <a:xfrm>
            <a:off x="452297" y="3111557"/>
            <a:ext cx="2103271" cy="1557568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0" name="Picture Placeholder 26">
            <a:extLst>
              <a:ext uri="{FF2B5EF4-FFF2-40B4-BE49-F238E27FC236}">
                <a16:creationId xmlns:a16="http://schemas.microsoft.com/office/drawing/2014/main" id="{B863FF19-014A-270B-E4C3-7F20596C95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88" r="4988"/>
          <a:stretch/>
        </p:blipFill>
        <p:spPr>
          <a:xfrm>
            <a:off x="452297" y="4857683"/>
            <a:ext cx="2103272" cy="1557568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6" name="Picture Placeholder 26">
            <a:extLst>
              <a:ext uri="{FF2B5EF4-FFF2-40B4-BE49-F238E27FC236}">
                <a16:creationId xmlns:a16="http://schemas.microsoft.com/office/drawing/2014/main" id="{ED285A52-0F17-1702-65C6-E230C0BDBF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021" r="12021"/>
          <a:stretch/>
        </p:blipFill>
        <p:spPr>
          <a:xfrm>
            <a:off x="6532879" y="1350395"/>
            <a:ext cx="2806857" cy="2078605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7" name="Picture Placeholder 26">
            <a:extLst>
              <a:ext uri="{FF2B5EF4-FFF2-40B4-BE49-F238E27FC236}">
                <a16:creationId xmlns:a16="http://schemas.microsoft.com/office/drawing/2014/main" id="{FEC4AFCC-48B9-AA57-FD55-11D1F99AAD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88" r="4988"/>
          <a:stretch/>
        </p:blipFill>
        <p:spPr>
          <a:xfrm>
            <a:off x="6532879" y="4005262"/>
            <a:ext cx="2806857" cy="2078605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4267156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7" y="909640"/>
            <a:ext cx="5636559" cy="560546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			</a:t>
            </a:r>
            <a:r>
              <a:rPr lang="en-US" sz="1800" dirty="0">
                <a:latin typeface="+mn-lt"/>
              </a:rPr>
              <a:t>This is the 				outside of 				Stratford East. 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	This is the inside 			         	of the building. </a:t>
            </a:r>
          </a:p>
          <a:p>
            <a:endParaRPr lang="en-US" sz="1800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			</a:t>
            </a:r>
          </a:p>
          <a:p>
            <a:r>
              <a:rPr lang="en-US" dirty="0"/>
              <a:t>			</a:t>
            </a: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      </a:t>
            </a:r>
          </a:p>
          <a:p>
            <a:r>
              <a:rPr lang="en-US" sz="1800" dirty="0">
                <a:latin typeface="+mn-lt"/>
              </a:rPr>
              <a:t>	This is where I will watch the show.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Placeholder 26">
            <a:extLst>
              <a:ext uri="{FF2B5EF4-FFF2-40B4-BE49-F238E27FC236}">
                <a16:creationId xmlns:a16="http://schemas.microsoft.com/office/drawing/2014/main" id="{77DB4955-2C18-3CBC-0E18-BC54C168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17" b="13017"/>
          <a:stretch/>
        </p:blipFill>
        <p:spPr>
          <a:xfrm>
            <a:off x="648068" y="1196213"/>
            <a:ext cx="3055109" cy="2262447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8" name="Picture Placeholder 26">
            <a:extLst>
              <a:ext uri="{FF2B5EF4-FFF2-40B4-BE49-F238E27FC236}">
                <a16:creationId xmlns:a16="http://schemas.microsoft.com/office/drawing/2014/main" id="{768EAA00-7FE1-02B8-1F83-60F46FD174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3" b="733"/>
          <a:stretch/>
        </p:blipFill>
        <p:spPr>
          <a:xfrm>
            <a:off x="648068" y="3838317"/>
            <a:ext cx="3055109" cy="2262447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9" name="Picture Placeholder 26">
            <a:extLst>
              <a:ext uri="{FF2B5EF4-FFF2-40B4-BE49-F238E27FC236}">
                <a16:creationId xmlns:a16="http://schemas.microsoft.com/office/drawing/2014/main" id="{4D1C149C-29EE-0313-96C9-2DD434BFAA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28" r="4928"/>
          <a:stretch/>
        </p:blipFill>
        <p:spPr>
          <a:xfrm>
            <a:off x="7097577" y="1196213"/>
            <a:ext cx="3911162" cy="2896393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4259817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Theatre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195" y="914401"/>
            <a:ext cx="5636559" cy="5605460"/>
          </a:xfrm>
        </p:spPr>
        <p:txBody>
          <a:bodyPr/>
          <a:lstStyle/>
          <a:p>
            <a:r>
              <a:rPr lang="en-US" dirty="0"/>
              <a:t>			</a:t>
            </a:r>
          </a:p>
          <a:p>
            <a:r>
              <a:rPr lang="en-US" dirty="0"/>
              <a:t>			 </a:t>
            </a:r>
            <a:r>
              <a:rPr lang="en-US" sz="1800" dirty="0">
                <a:latin typeface="+mn-lt"/>
              </a:rPr>
              <a:t>The venue staff will show 			 me where to go and how 			 to get to my seat. </a:t>
            </a:r>
          </a:p>
          <a:p>
            <a:r>
              <a:rPr lang="en-US" sz="1800" dirty="0">
                <a:latin typeface="+mn-lt"/>
              </a:rPr>
              <a:t>			 The lights will be on to			 help me find my seat.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Once the show starts,			   it will go dark.</a:t>
            </a:r>
          </a:p>
          <a:p>
            <a:r>
              <a:rPr lang="en-US" sz="1800" dirty="0">
                <a:latin typeface="+mn-lt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144000" tIns="144000" rIns="144000" bIns="144000" numCol="1" spcCol="365760" rtlCol="0" anchor="t">
            <a:no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Poppins"/>
                <a:cs typeface="Poppins"/>
              </a:rPr>
              <a:t>			</a:t>
            </a:r>
            <a:r>
              <a:rPr lang="en-US" sz="1800" dirty="0">
                <a:latin typeface="+mn-lt"/>
                <a:cs typeface="Poppins"/>
              </a:rPr>
              <a:t>   I will see the show			   Mama Goose. </a:t>
            </a:r>
            <a:endParaRPr lang="en-US" sz="1800" dirty="0">
              <a:latin typeface="+mn-lt"/>
              <a:ea typeface="Calibri"/>
              <a:cs typeface="Poppins"/>
            </a:endParaRPr>
          </a:p>
          <a:p>
            <a:r>
              <a:rPr lang="en-US" sz="1800" dirty="0">
                <a:latin typeface="+mn-lt"/>
                <a:cs typeface="Poppins"/>
              </a:rPr>
              <a:t>			   It is 2 ½ hours long. It has 			   a break in the middle			   called an interval. </a:t>
            </a:r>
            <a:endParaRPr lang="en-US" sz="1800" dirty="0">
              <a:latin typeface="+mn-lt"/>
              <a:ea typeface="Calibri"/>
              <a:cs typeface="Poppins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Here is some more information about the show:</a:t>
            </a:r>
          </a:p>
          <a:p>
            <a:r>
              <a:rPr lang="en-GB" sz="1400" dirty="0">
                <a:latin typeface="Poppins"/>
                <a:ea typeface="Calibri"/>
                <a:cs typeface="Poppins"/>
              </a:rPr>
              <a:t>The show is about Mama Goose and her magical golden egg-laying goose!</a:t>
            </a:r>
            <a:endParaRPr lang="en-GB" sz="1400" dirty="0"/>
          </a:p>
          <a:p>
            <a:r>
              <a:rPr lang="en-GB" sz="1400" dirty="0">
                <a:latin typeface="Poppins"/>
                <a:ea typeface="Calibri"/>
                <a:cs typeface="Poppins"/>
              </a:rPr>
              <a:t>Will Mama Goose be able to resist the temptations of fame and fortune, or will she learn that the best things in life are free?</a:t>
            </a:r>
            <a:endParaRPr lang="en-GB" sz="1400" dirty="0"/>
          </a:p>
          <a:p>
            <a:endParaRPr lang="en-GB" sz="1800" dirty="0">
              <a:latin typeface="Calibri"/>
              <a:ea typeface="Calibri"/>
            </a:endParaRPr>
          </a:p>
        </p:txBody>
      </p:sp>
      <p:pic>
        <p:nvPicPr>
          <p:cNvPr id="5" name="Picture Placeholder 26">
            <a:extLst>
              <a:ext uri="{FF2B5EF4-FFF2-40B4-BE49-F238E27FC236}">
                <a16:creationId xmlns:a16="http://schemas.microsoft.com/office/drawing/2014/main" id="{BEE6ECA2-8072-81D4-FD68-CD0F82473C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55" b="11655"/>
          <a:stretch/>
        </p:blipFill>
        <p:spPr>
          <a:xfrm>
            <a:off x="304800" y="134112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6" name="Picture Placeholder 26">
            <a:extLst>
              <a:ext uri="{FF2B5EF4-FFF2-40B4-BE49-F238E27FC236}">
                <a16:creationId xmlns:a16="http://schemas.microsoft.com/office/drawing/2014/main" id="{B6B291E2-9C66-3DC0-1C7A-D181C1472D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64" r="25764"/>
          <a:stretch/>
        </p:blipFill>
        <p:spPr>
          <a:xfrm>
            <a:off x="377795" y="4201219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8" name="Picture Placeholder 26" descr="A person in colorful dress and glasses with wings and a large roller coaster&#10;&#10;AI-generated content may be incorrect.">
            <a:extLst>
              <a:ext uri="{FF2B5EF4-FFF2-40B4-BE49-F238E27FC236}">
                <a16:creationId xmlns:a16="http://schemas.microsoft.com/office/drawing/2014/main" id="{E0BA361C-9AFD-253B-1E53-442157020A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98" r="36780" b="-465"/>
          <a:stretch>
            <a:fillRect/>
          </a:stretch>
        </p:blipFill>
        <p:spPr>
          <a:xfrm>
            <a:off x="6469257" y="1509469"/>
            <a:ext cx="2582074" cy="1917528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941121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Show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 The show will have			    sounds and music.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 If it is too loud, I can			    cover my ears or use 			    ear defenders. 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 My class will be there. 	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Other schools might be			   there too.</a:t>
            </a:r>
          </a:p>
          <a:p>
            <a:endParaRPr lang="en-US" sz="1800" dirty="0">
              <a:latin typeface="+mn-lt"/>
            </a:endParaRPr>
          </a:p>
          <a:p>
            <a:endParaRPr lang="en-US" dirty="0"/>
          </a:p>
        </p:txBody>
      </p:sp>
      <p:pic>
        <p:nvPicPr>
          <p:cNvPr id="5" name="Picture Placeholder 26">
            <a:extLst>
              <a:ext uri="{FF2B5EF4-FFF2-40B4-BE49-F238E27FC236}">
                <a16:creationId xmlns:a16="http://schemas.microsoft.com/office/drawing/2014/main" id="{E9915743-15C3-E34C-8D2B-74AA58DBB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8" r="4988"/>
          <a:stretch/>
        </p:blipFill>
        <p:spPr>
          <a:xfrm>
            <a:off x="545144" y="137160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7" name="Picture Placeholder 26">
            <a:extLst>
              <a:ext uri="{FF2B5EF4-FFF2-40B4-BE49-F238E27FC236}">
                <a16:creationId xmlns:a16="http://schemas.microsoft.com/office/drawing/2014/main" id="{13E60145-DCA1-B3C9-90B8-FB8FCAE90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30" b="630"/>
          <a:stretch/>
        </p:blipFill>
        <p:spPr>
          <a:xfrm>
            <a:off x="545144" y="416925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9" name="Picture Placeholder 26">
            <a:extLst>
              <a:ext uri="{FF2B5EF4-FFF2-40B4-BE49-F238E27FC236}">
                <a16:creationId xmlns:a16="http://schemas.microsoft.com/office/drawing/2014/main" id="{4B7E9C45-B5E3-CD9A-5ACA-B8C9FB2A8B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021" r="12021"/>
          <a:stretch/>
        </p:blipFill>
        <p:spPr>
          <a:xfrm>
            <a:off x="6478117" y="137160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1" name="Picture Placeholder 26">
            <a:extLst>
              <a:ext uri="{FF2B5EF4-FFF2-40B4-BE49-F238E27FC236}">
                <a16:creationId xmlns:a16="http://schemas.microsoft.com/office/drawing/2014/main" id="{7E0491AF-609C-1561-EB10-F5AB215A5A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68" r="5168"/>
          <a:stretch/>
        </p:blipFill>
        <p:spPr>
          <a:xfrm>
            <a:off x="6548684" y="4130148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338209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Interval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There will be a short			   break in the middle of			   the show. This is called 			   an interval. 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The lights will come 			   back on. The audience 			   might clap.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		   </a:t>
            </a:r>
            <a:r>
              <a:rPr lang="en-US" sz="1800" dirty="0">
                <a:latin typeface="+mn-lt"/>
              </a:rPr>
              <a:t>People in the audience 		   	   might talk and move 			   around the theatre 			   space. 	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When the interval ends 			   and the show starts, 			   it will go dark again. </a:t>
            </a:r>
          </a:p>
          <a:p>
            <a:endParaRPr lang="en-US" dirty="0"/>
          </a:p>
        </p:txBody>
      </p:sp>
      <p:pic>
        <p:nvPicPr>
          <p:cNvPr id="5" name="Picture Placeholder 26" descr="Red retro alarm clock on red background">
            <a:extLst>
              <a:ext uri="{FF2B5EF4-FFF2-40B4-BE49-F238E27FC236}">
                <a16:creationId xmlns:a16="http://schemas.microsoft.com/office/drawing/2014/main" id="{E9915743-15C3-E34C-8D2B-74AA58DBB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8" r="4988"/>
          <a:stretch/>
        </p:blipFill>
        <p:spPr>
          <a:xfrm>
            <a:off x="545144" y="137160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7" name="Picture Placeholder 26">
            <a:extLst>
              <a:ext uri="{FF2B5EF4-FFF2-40B4-BE49-F238E27FC236}">
                <a16:creationId xmlns:a16="http://schemas.microsoft.com/office/drawing/2014/main" id="{13E60145-DCA1-B3C9-90B8-FB8FCAE90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78" r="27642" b="1"/>
          <a:stretch/>
        </p:blipFill>
        <p:spPr>
          <a:xfrm>
            <a:off x="545144" y="416925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9" name="Picture Placeholder 26" descr="Female friends texting with cell phones in cafe">
            <a:extLst>
              <a:ext uri="{FF2B5EF4-FFF2-40B4-BE49-F238E27FC236}">
                <a16:creationId xmlns:a16="http://schemas.microsoft.com/office/drawing/2014/main" id="{4B7E9C45-B5E3-CD9A-5ACA-B8C9FB2A8B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66" r="4966"/>
          <a:stretch/>
        </p:blipFill>
        <p:spPr>
          <a:xfrm>
            <a:off x="6478117" y="137160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1" name="Picture Placeholder 26">
            <a:extLst>
              <a:ext uri="{FF2B5EF4-FFF2-40B4-BE49-F238E27FC236}">
                <a16:creationId xmlns:a16="http://schemas.microsoft.com/office/drawing/2014/main" id="{7E0491AF-609C-1561-EB10-F5AB215A5A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764" r="25764"/>
          <a:stretch/>
        </p:blipFill>
        <p:spPr>
          <a:xfrm>
            <a:off x="6548684" y="4130148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415761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End of the Show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		   </a:t>
            </a:r>
            <a:r>
              <a:rPr lang="en-US" sz="1800" dirty="0">
                <a:latin typeface="+mn-lt"/>
              </a:rPr>
              <a:t>When the show ends, 			   the lights will come			   back on. 			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The audience might 			   clap.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			</a:t>
            </a:r>
            <a:r>
              <a:rPr lang="en-US" sz="1800" dirty="0">
                <a:latin typeface="+mn-lt"/>
              </a:rPr>
              <a:t>I will walk back to the 			main entrance.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I will say goodbye to the 			staff when I leave.</a:t>
            </a:r>
          </a:p>
          <a:p>
            <a:r>
              <a:rPr lang="en-US" sz="1800" dirty="0">
                <a:latin typeface="+mn-lt"/>
              </a:rPr>
              <a:t>			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I will travel back to school 			with my teachers and 			class. </a:t>
            </a:r>
          </a:p>
        </p:txBody>
      </p:sp>
      <p:pic>
        <p:nvPicPr>
          <p:cNvPr id="5" name="Picture Placeholder 26" descr="A mic stand with a microphone on a lit stage">
            <a:extLst>
              <a:ext uri="{FF2B5EF4-FFF2-40B4-BE49-F238E27FC236}">
                <a16:creationId xmlns:a16="http://schemas.microsoft.com/office/drawing/2014/main" id="{E9915743-15C3-E34C-8D2B-74AA58DBB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8" r="4988"/>
          <a:stretch/>
        </p:blipFill>
        <p:spPr>
          <a:xfrm>
            <a:off x="545144" y="137160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9" name="Picture Placeholder 26">
            <a:extLst>
              <a:ext uri="{FF2B5EF4-FFF2-40B4-BE49-F238E27FC236}">
                <a16:creationId xmlns:a16="http://schemas.microsoft.com/office/drawing/2014/main" id="{4B7E9C45-B5E3-CD9A-5ACA-B8C9FB2A8B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3" b="733"/>
          <a:stretch/>
        </p:blipFill>
        <p:spPr>
          <a:xfrm>
            <a:off x="6475257" y="1045735"/>
            <a:ext cx="2207932" cy="1635074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1" name="Picture Placeholder 26">
            <a:extLst>
              <a:ext uri="{FF2B5EF4-FFF2-40B4-BE49-F238E27FC236}">
                <a16:creationId xmlns:a16="http://schemas.microsoft.com/office/drawing/2014/main" id="{7E0491AF-609C-1561-EB10-F5AB215A5A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294" b="9294"/>
          <a:stretch/>
        </p:blipFill>
        <p:spPr>
          <a:xfrm>
            <a:off x="6475257" y="2812143"/>
            <a:ext cx="2215298" cy="1764061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6" name="Picture Placeholder 26">
            <a:extLst>
              <a:ext uri="{FF2B5EF4-FFF2-40B4-BE49-F238E27FC236}">
                <a16:creationId xmlns:a16="http://schemas.microsoft.com/office/drawing/2014/main" id="{459998DF-BF8C-0D6E-86F1-C20212E5B6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88" r="4988"/>
          <a:stretch/>
        </p:blipFill>
        <p:spPr>
          <a:xfrm>
            <a:off x="6475257" y="4717806"/>
            <a:ext cx="2242202" cy="1660453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8" name="Picture Placeholder 26">
            <a:extLst>
              <a:ext uri="{FF2B5EF4-FFF2-40B4-BE49-F238E27FC236}">
                <a16:creationId xmlns:a16="http://schemas.microsoft.com/office/drawing/2014/main" id="{E78C4B1C-D4E6-BA3C-DCE9-20DF779277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078" r="27642" b="1"/>
          <a:stretch/>
        </p:blipFill>
        <p:spPr>
          <a:xfrm>
            <a:off x="545144" y="416925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1185377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93977F-5625-A0D7-1A40-F5C4D5472A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6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Number xmlns="b4293591-fd5b-4f20-8142-38a6ccff9003" xsi:nil="true"/>
    <_Flow_SignoffStatus xmlns="b4293591-fd5b-4f20-8142-38a6ccff9003" xsi:nil="true"/>
    <Date xmlns="b4293591-fd5b-4f20-8142-38a6ccff9003" xsi:nil="true"/>
    <_ip_UnifiedCompliancePolicyProperties xmlns="http://schemas.microsoft.com/sharepoint/v3" xsi:nil="true"/>
    <TaxCatchAll xmlns="55095bd9-18d6-472d-a72c-37b77a378e77" xsi:nil="true"/>
    <Person xmlns="b4293591-fd5b-4f20-8142-38a6ccff9003">
      <UserInfo>
        <DisplayName/>
        <AccountId xsi:nil="true"/>
        <AccountType/>
      </UserInfo>
    </Person>
    <lcf76f155ced4ddcb4097134ff3c332f xmlns="b4293591-fd5b-4f20-8142-38a6ccff9003">
      <Terms xmlns="http://schemas.microsoft.com/office/infopath/2007/PartnerControls"/>
    </lcf76f155ced4ddcb4097134ff3c332f>
    <Length xmlns="b4293591-fd5b-4f20-8142-38a6ccff9003" xsi:nil="true"/>
    <Thumbnail xmlns="b4293591-fd5b-4f20-8142-38a6ccff900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9B082CA15D2B4EA93B9EE9B00A1333" ma:contentTypeVersion="27" ma:contentTypeDescription="Create a new document." ma:contentTypeScope="" ma:versionID="704c1f644d57af89c11dcbaeeb03ed63">
  <xsd:schema xmlns:xsd="http://www.w3.org/2001/XMLSchema" xmlns:xs="http://www.w3.org/2001/XMLSchema" xmlns:p="http://schemas.microsoft.com/office/2006/metadata/properties" xmlns:ns1="http://schemas.microsoft.com/sharepoint/v3" xmlns:ns2="b4293591-fd5b-4f20-8142-38a6ccff9003" xmlns:ns3="55095bd9-18d6-472d-a72c-37b77a378e77" targetNamespace="http://schemas.microsoft.com/office/2006/metadata/properties" ma:root="true" ma:fieldsID="4b55020722bd51f0fd8caab3336c6155" ns1:_="" ns2:_="" ns3:_="">
    <xsd:import namespace="http://schemas.microsoft.com/sharepoint/v3"/>
    <xsd:import namespace="b4293591-fd5b-4f20-8142-38a6ccff9003"/>
    <xsd:import namespace="55095bd9-18d6-472d-a72c-37b77a378e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LengthInSeconds" minOccurs="0"/>
                <xsd:element ref="ns2:Dat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Person" minOccurs="0"/>
                <xsd:element ref="ns2:Number" minOccurs="0"/>
                <xsd:element ref="ns2:_Flow_SignoffStatus" minOccurs="0"/>
                <xsd:element ref="ns2:MediaServiceSearchProperties" minOccurs="0"/>
                <xsd:element ref="ns2:Length" minOccurs="0"/>
                <xsd:element ref="ns2:MediaServiceBillingMetadata" minOccurs="0"/>
                <xsd:element ref="ns2:Thumbnai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293591-fd5b-4f20-8142-38a6ccff9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" ma:index="23" nillable="true" ma:displayName="Date" ma:format="DateTime" ma:internalName="Date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da749e6-7c87-47e4-ae67-14d0c416dc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erson" ma:index="28" nillable="true" ma:displayName="Person" ma:format="Dropdown" ma:list="UserInfo" ma:SharePointGroup="0" ma:internalName="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umber" ma:index="29" nillable="true" ma:displayName="Number" ma:decimals="0" ma:format="Dropdown" ma:internalName="Number" ma:percentage="FALSE">
      <xsd:simpleType>
        <xsd:restriction base="dms:Number"/>
      </xsd:simpleType>
    </xsd:element>
    <xsd:element name="_Flow_SignoffStatus" ma:index="30" nillable="true" ma:displayName="Sign-off status" ma:internalName="Sign_x002d_off_x0020_status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ength" ma:index="32" nillable="true" ma:displayName="Length" ma:format="Dropdown" ma:internalName="Length">
      <xsd:simpleType>
        <xsd:restriction base="dms:Text">
          <xsd:maxLength value="255"/>
        </xsd:restriction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Note"/>
      </xsd:simpleType>
    </xsd:element>
    <xsd:element name="Thumbnail" ma:index="34" nillable="true" ma:displayName="Thumbnail" ma:format="Thumbnail" ma:internalName="Thumbnail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095bd9-18d6-472d-a72c-37b77a378e7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d407aaf0-f58f-4d3c-b293-6e7e7a5cc482}" ma:internalName="TaxCatchAll" ma:showField="CatchAllData" ma:web="55095bd9-18d6-472d-a72c-37b77a378e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A05096-5FA3-4D2F-A6D5-2D98B8C4D9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810604-E250-486A-895D-BF1541C99B2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b4293591-fd5b-4f20-8142-38a6ccff9003"/>
    <ds:schemaRef ds:uri="55095bd9-18d6-472d-a72c-37b77a378e77"/>
  </ds:schemaRefs>
</ds:datastoreItem>
</file>

<file path=customXml/itemProps3.xml><?xml version="1.0" encoding="utf-8"?>
<ds:datastoreItem xmlns:ds="http://schemas.openxmlformats.org/officeDocument/2006/customXml" ds:itemID="{C6092997-7E11-4CEF-BDFA-A0AB19BFC4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4293591-fd5b-4f20-8142-38a6ccff9003"/>
    <ds:schemaRef ds:uri="55095bd9-18d6-472d-a72c-37b77a378e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1761</TotalTime>
  <Words>711</Words>
  <Application>Microsoft Office PowerPoint</Application>
  <PresentationFormat>Widescreen</PresentationFormat>
  <Paragraphs>140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Anderson</dc:creator>
  <cp:lastModifiedBy>Jessica PrimaryArts</cp:lastModifiedBy>
  <cp:revision>98</cp:revision>
  <dcterms:created xsi:type="dcterms:W3CDTF">2024-06-12T13:00:08Z</dcterms:created>
  <dcterms:modified xsi:type="dcterms:W3CDTF">2025-10-27T15:27:11Z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0x010100269B082CA15D2B4EA93B9EE9B00A1333</vt:lpwstr>
  </property>
  <property fmtid="{D5CDD505-2E9C-101B-9397-08002B2CF9AE}" pid="3" name="MediaServiceImageTags">
    <vt:lpwstr/>
  </property>
</Properties>
</file>