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80" r:id="rId5"/>
    <p:sldId id="294" r:id="rId6"/>
    <p:sldId id="295" r:id="rId7"/>
    <p:sldId id="296" r:id="rId8"/>
    <p:sldId id="297" r:id="rId9"/>
    <p:sldId id="301" r:id="rId10"/>
    <p:sldId id="293" r:id="rId11"/>
  </p:sldIdLst>
  <p:sldSz cx="12192000" cy="6858000"/>
  <p:notesSz cx="6858000" cy="9144000"/>
  <p:embeddedFontLst>
    <p:embeddedFont>
      <p:font typeface="Poppins" panose="00000500000000000000" pitchFamily="2" charset="0"/>
      <p:regular r:id="rId12"/>
      <p:bold r:id="rId13"/>
      <p:italic r:id="rId14"/>
      <p:boldItalic r:id="rId15"/>
    </p:embeddedFont>
    <p:embeddedFont>
      <p:font typeface="Poppins SemiBold" panose="00000700000000000000" pitchFamily="2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300"/>
    <a:srgbClr val="00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802B78-6025-EE83-8ED8-CB0320D0A8F2}" v="2" dt="2025-05-14T15:08:48.070"/>
    <p1510:client id="{EFF7DBFD-FAB6-ACDD-14D2-332F41E64CA4}" v="85" dt="2025-05-15T14:31:42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4AB9C-63E9-C372-676B-9497EDF62ABD}"/>
              </a:ext>
            </a:extLst>
          </p:cNvPr>
          <p:cNvSpPr/>
          <p:nvPr userDrawn="1"/>
        </p:nvSpPr>
        <p:spPr>
          <a:xfrm>
            <a:off x="0" y="0"/>
            <a:ext cx="12192000" cy="5619750"/>
          </a:xfrm>
          <a:prstGeom prst="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F77B13-ED98-1D7F-9D40-611AAF486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972" y="5619750"/>
            <a:ext cx="1962150" cy="123825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5C2CF3-3AED-AD5E-4E38-8BA390994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0463" y="5843588"/>
            <a:ext cx="475138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1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489839-6018-A5D1-E61D-1B8843A9F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47" y="1006454"/>
            <a:ext cx="6616271" cy="1754187"/>
          </a:xfrm>
        </p:spPr>
        <p:txBody>
          <a:bodyPr lIns="0" rIns="0"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b="1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b="1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b="1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04EEB98-7A06-3C77-EFE9-5A49642023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694363" cy="17541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1B1B2E4-DA5D-EF16-4368-F0B52ADEB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3976" y="4279080"/>
            <a:ext cx="5178553" cy="112052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61B3CB3-143C-608A-475C-2487DB5EE3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564" y="2984479"/>
            <a:ext cx="1474702" cy="815975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A490533-7916-A52B-D84B-2C879CD82B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976" y="3945751"/>
            <a:ext cx="5178553" cy="288801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0EF95F-1428-5073-8FD5-95D79B94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69826" y="-53288"/>
            <a:ext cx="5664613" cy="3015253"/>
          </a:xfrm>
          <a:custGeom>
            <a:avLst/>
            <a:gdLst>
              <a:gd name="connsiteX0" fmla="*/ 133549 w 5575873"/>
              <a:gd name="connsiteY0" fmla="*/ 0 h 2961965"/>
              <a:gd name="connsiteX1" fmla="*/ 5575873 w 5575873"/>
              <a:gd name="connsiteY1" fmla="*/ 0 h 2961965"/>
              <a:gd name="connsiteX2" fmla="*/ 5575873 w 5575873"/>
              <a:gd name="connsiteY2" fmla="*/ 1929614 h 2961965"/>
              <a:gd name="connsiteX3" fmla="*/ 5440656 w 5575873"/>
              <a:gd name="connsiteY3" fmla="*/ 2053080 h 2961965"/>
              <a:gd name="connsiteX4" fmla="*/ 3156656 w 5575873"/>
              <a:gd name="connsiteY4" fmla="*/ 2960111 h 2961965"/>
              <a:gd name="connsiteX5" fmla="*/ 2109 w 5575873"/>
              <a:gd name="connsiteY5" fmla="*/ 902841 h 2961965"/>
              <a:gd name="connsiteX6" fmla="*/ 119525 w 5575873"/>
              <a:gd name="connsiteY6" fmla="*/ 33967 h 296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5873" h="2961965">
                <a:moveTo>
                  <a:pt x="133549" y="0"/>
                </a:moveTo>
                <a:lnTo>
                  <a:pt x="5575873" y="0"/>
                </a:lnTo>
                <a:lnTo>
                  <a:pt x="5575873" y="1929614"/>
                </a:lnTo>
                <a:lnTo>
                  <a:pt x="5440656" y="2053080"/>
                </a:lnTo>
                <a:cubicBezTo>
                  <a:pt x="4785358" y="2600318"/>
                  <a:pt x="3792422" y="2960111"/>
                  <a:pt x="3156656" y="2960111"/>
                </a:cubicBezTo>
                <a:cubicBezTo>
                  <a:pt x="2139430" y="2960111"/>
                  <a:pt x="82119" y="3102030"/>
                  <a:pt x="2109" y="902841"/>
                </a:cubicBezTo>
                <a:cubicBezTo>
                  <a:pt x="-10393" y="559218"/>
                  <a:pt x="33194" y="272750"/>
                  <a:pt x="119525" y="33967"/>
                </a:cubicBezTo>
                <a:close/>
              </a:path>
            </a:pathLst>
          </a:custGeom>
          <a:ln w="635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F16CF70-0B2C-CD75-A745-65CEB14E75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98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ED514C-1736-DC88-95D2-898CE8A808F8}"/>
              </a:ext>
            </a:extLst>
          </p:cNvPr>
          <p:cNvSpPr txBox="1"/>
          <p:nvPr userDrawn="1"/>
        </p:nvSpPr>
        <p:spPr>
          <a:xfrm>
            <a:off x="317687" y="332435"/>
            <a:ext cx="880835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latin typeface="Poppins" pitchFamily="2" charset="77"/>
                <a:cs typeface="Poppins" pitchFamily="2" charset="77"/>
              </a:rPr>
              <a:t>About New Direction</a:t>
            </a:r>
          </a:p>
          <a:p>
            <a:endParaRPr lang="en-US" sz="2800" b="1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BE5FB-FE9B-FB2F-BC81-48554D499783}"/>
              </a:ext>
            </a:extLst>
          </p:cNvPr>
          <p:cNvSpPr txBox="1"/>
          <p:nvPr userDrawn="1"/>
        </p:nvSpPr>
        <p:spPr>
          <a:xfrm>
            <a:off x="317686" y="5867427"/>
            <a:ext cx="2941079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>
                <a:effectLst/>
                <a:latin typeface="Poppins" pitchFamily="2" charset="77"/>
                <a:cs typeface="Poppins" pitchFamily="2" charset="77"/>
              </a:rPr>
              <a:t>Primary Arts is supported by The City of London Corporation City Educational Trust Fund (29084), a City of London Corporation charity.</a:t>
            </a:r>
            <a:endParaRPr lang="en-US" sz="11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 descr="A white and orange shield with a cross on it&#10;&#10;Description automatically generated">
            <a:extLst>
              <a:ext uri="{FF2B5EF4-FFF2-40B4-BE49-F238E27FC236}">
                <a16:creationId xmlns:a16="http://schemas.microsoft.com/office/drawing/2014/main" id="{002B5766-901A-F9C3-C48F-8960B0366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34" y="4611052"/>
            <a:ext cx="822624" cy="1113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AEA6F6-12C3-A2B4-E53E-488DD39C0C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2137" y="5725022"/>
            <a:ext cx="2028388" cy="85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BC138-81AB-3D99-6AA2-2D49E1BC5D7B}"/>
              </a:ext>
            </a:extLst>
          </p:cNvPr>
          <p:cNvSpPr txBox="1"/>
          <p:nvPr userDrawn="1"/>
        </p:nvSpPr>
        <p:spPr>
          <a:xfrm>
            <a:off x="317687" y="1357745"/>
            <a:ext cx="6555798" cy="25853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800">
                <a:effectLst/>
                <a:latin typeface="Poppins" pitchFamily="2" charset="77"/>
              </a:rPr>
              <a:t>A New Direction is an award-winning charity (1126216) working to enhance the capacity and agency of children and young people in London to own their creativity, shape culture, and achieve their creative potential.</a:t>
            </a:r>
          </a:p>
          <a:p>
            <a:endParaRPr lang="en-US" sz="1800">
              <a:effectLst/>
              <a:latin typeface="Poppins" pitchFamily="2" charset="77"/>
            </a:endParaRPr>
          </a:p>
          <a:p>
            <a:r>
              <a:rPr lang="en-US" sz="1800">
                <a:effectLst/>
                <a:latin typeface="Poppins" pitchFamily="2" charset="77"/>
              </a:rPr>
              <a:t>Primary Arts is supported by The City of London Corporation City Educational Trust Fund (29084), a City of London Corporation charity. We are extremely grateful to them for their support. </a:t>
            </a:r>
          </a:p>
        </p:txBody>
      </p:sp>
      <p:pic>
        <p:nvPicPr>
          <p:cNvPr id="14" name="Picture 13" descr="A white square with black letters&#10;&#10;Description automatically generated">
            <a:extLst>
              <a:ext uri="{FF2B5EF4-FFF2-40B4-BE49-F238E27FC236}">
                <a16:creationId xmlns:a16="http://schemas.microsoft.com/office/drawing/2014/main" id="{EB664633-8734-257C-DAE5-935DDBA87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1703" y="3291123"/>
            <a:ext cx="410761" cy="410761"/>
          </a:xfrm>
          <a:prstGeom prst="rect">
            <a:avLst/>
          </a:prstGeom>
        </p:spPr>
      </p:pic>
      <p:pic>
        <p:nvPicPr>
          <p:cNvPr id="15" name="Picture 14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37A70833-1703-21A8-BB63-003B8508FF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71703" y="1960409"/>
            <a:ext cx="410761" cy="407280"/>
          </a:xfrm>
          <a:prstGeom prst="rect">
            <a:avLst/>
          </a:prstGeom>
        </p:spPr>
      </p:pic>
      <p:pic>
        <p:nvPicPr>
          <p:cNvPr id="16" name="Picture 15" descr="A white and black logo&#10;&#10;Description automatically generated">
            <a:extLst>
              <a:ext uri="{FF2B5EF4-FFF2-40B4-BE49-F238E27FC236}">
                <a16:creationId xmlns:a16="http://schemas.microsoft.com/office/drawing/2014/main" id="{238D6084-0362-C533-575C-3B2C96C903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71703" y="2829406"/>
            <a:ext cx="410761" cy="410761"/>
          </a:xfrm>
          <a:prstGeom prst="rect">
            <a:avLst/>
          </a:prstGeom>
        </p:spPr>
      </p:pic>
      <p:pic>
        <p:nvPicPr>
          <p:cNvPr id="17" name="Picture 16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CC74D37F-8ECA-302E-9374-1DE5A54BA1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71703" y="2388900"/>
            <a:ext cx="410761" cy="407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F9E14-348A-EC8C-2776-4A9E978243F4}"/>
              </a:ext>
            </a:extLst>
          </p:cNvPr>
          <p:cNvSpPr txBox="1"/>
          <p:nvPr userDrawn="1"/>
        </p:nvSpPr>
        <p:spPr>
          <a:xfrm>
            <a:off x="8893235" y="1978234"/>
            <a:ext cx="3826192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none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#</a:t>
            </a:r>
            <a:r>
              <a:rPr lang="en-US" sz="1600" b="1" u="none" err="1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PrimaryArts</a:t>
            </a:r>
            <a:endParaRPr lang="en-US" sz="1600" u="none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A_New_Direction</a:t>
            </a:r>
            <a:endParaRPr lang="en-US" sz="1600" b="1" i="0" u="none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anewdirection_ldn</a:t>
            </a:r>
            <a:endParaRPr lang="en-US" sz="1600" b="1" i="0" u="none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anewdirectionlondon</a:t>
            </a:r>
            <a:endParaRPr lang="en-US" sz="1600" b="1" i="0" u="none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a-new-direction-</a:t>
            </a:r>
            <a:r>
              <a:rPr lang="en-US" sz="1600" b="1" i="0" u="none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london</a:t>
            </a:r>
            <a:endParaRPr lang="en-US" sz="1600" b="1" i="0" u="none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b="1" i="0" u="none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anewdirection.org.uk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F98F18-F418-FAFA-D694-5F18264A19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59393" y="3145336"/>
            <a:ext cx="295147" cy="292624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D22D2D-6309-9F15-428B-86ED6CCD0E8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72300" y="2784449"/>
            <a:ext cx="295147" cy="29262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817539-B725-7B54-025B-068D0A87DB3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59393" y="3502481"/>
            <a:ext cx="295147" cy="29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E4B4C-2956-4321-E2BC-FB6D9A2A84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872300" y="2395612"/>
            <a:ext cx="295147" cy="292624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222F0A7-F7F5-1713-54E5-FD40A266C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6300" y="5867427"/>
            <a:ext cx="6042025" cy="64767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103146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800" y="1619250"/>
            <a:ext cx="11582400" cy="4895850"/>
          </a:xfrm>
        </p:spPr>
        <p:txBody>
          <a:bodyPr lIns="0" tIns="146304" rIns="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02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4895850"/>
          </a:xfrm>
        </p:spPr>
        <p:txBody>
          <a:bodyPr lIns="0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7195" y="1619250"/>
            <a:ext cx="5636559" cy="4895850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25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00FED4AC-FA1C-57AD-311A-133708F68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8" name="Picture 7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5E4F585E-5697-991F-01AF-CEC703501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81DCFFDC-D3EB-9AC4-1711-76D1FC4BB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11744068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F753EC08-96A1-CBEA-2225-EEA06F4DC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5B0FFFBD-71BB-D305-BDAE-E846DA59C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7" name="Picture 6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1F7ACEDA-DFAA-7A84-ACB8-74914E18D8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DAD6AFA8-C7C3-C575-BAD6-4EFA56F134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11744068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B97C5EA-8F4C-A8D3-87D1-8D57AB7BA7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flower on a black background&#10;&#10;Description automatically generated">
            <a:extLst>
              <a:ext uri="{FF2B5EF4-FFF2-40B4-BE49-F238E27FC236}">
                <a16:creationId xmlns:a16="http://schemas.microsoft.com/office/drawing/2014/main" id="{49EAAB56-2CA0-6CBB-C243-C5CBE11E3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3619" y="-322366"/>
            <a:ext cx="1662602" cy="1622443"/>
          </a:xfrm>
          <a:prstGeom prst="rect">
            <a:avLst/>
          </a:prstGeom>
        </p:spPr>
      </p:pic>
      <p:pic>
        <p:nvPicPr>
          <p:cNvPr id="6" name="Picture 5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5C0C27D6-A271-2310-C092-BDAD8D1D8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91" y="5866952"/>
            <a:ext cx="2351214" cy="1701424"/>
          </a:xfrm>
          <a:prstGeom prst="rect">
            <a:avLst/>
          </a:prstGeom>
        </p:spPr>
      </p:pic>
      <p:pic>
        <p:nvPicPr>
          <p:cNvPr id="3" name="Picture 2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AEF53F96-D46D-C99B-BB24-D4AB522A6C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7374" y="5708638"/>
            <a:ext cx="1835093" cy="1622443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7469692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E294324-CA6D-858C-A021-22A9B1B87E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4788" y="1619249"/>
            <a:ext cx="3823298" cy="4900611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02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15FE0E31-9E45-5199-8A66-D352661C1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8740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EB4A1EE-775A-740B-3F72-A060FBE324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8740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4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84C10169-315B-2C39-88EA-2C949987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9" name="Picture 8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7B6120C6-8FD4-41F1-68FB-811C542A7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5F820AA-2375-6EA5-0EAC-CCCDA88D67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959E4EC-69AC-A9B8-56AD-1E2384572E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7195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077F66F7-B908-8CC6-AC97-22B2295B51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9B53764D-CE5C-179B-8FF8-D5A1800483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5634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47194F7-CE74-F7E3-712A-AC591326F2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15634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8F8122DC-A621-2AA3-E578-100D2B6B44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8246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DD8A6F-3DF2-C3C4-59AE-D8AE91886F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8246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43C174-98E0-493F-C946-2D6D7272D0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5634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7C36212-CA44-430E-304F-68FE7F59E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5634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01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F484F-C87B-18AE-B944-96490E71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E7AE1-CFF7-8F49-0296-C400A4D1F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1C8A0-8EB6-89B6-C2B6-90BB3C52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9470" y="6356350"/>
            <a:ext cx="11821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6" r:id="rId3"/>
    <p:sldLayoutId id="2147483667" r:id="rId4"/>
    <p:sldLayoutId id="2147483661" r:id="rId5"/>
    <p:sldLayoutId id="2147483668" r:id="rId6"/>
    <p:sldLayoutId id="2147483669" r:id="rId7"/>
    <p:sldLayoutId id="2147483665" r:id="rId8"/>
    <p:sldLayoutId id="2147483670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arolgraysocialstories.com/social-stories/" TargetMode="External"/><Relationship Id="rId2" Type="http://schemas.openxmlformats.org/officeDocument/2006/relationships/hyperlink" Target="https://www.anewdirection.org.uk/about-us/programmes/primary-arts/go-and-see/go-see-materials-and-resource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E4B53EF-E737-8547-D18C-7CD3CF91B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96A9BA1-CF00-0E80-0B3D-5ECCA2CA9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Go &amp; See – Theatre</a:t>
            </a:r>
          </a:p>
          <a:p>
            <a:r>
              <a:rPr lang="en-US">
                <a:latin typeface="+mn-lt"/>
              </a:rPr>
              <a:t>Visual Guide Resource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BC010AA-C652-74B4-3DC4-EB25CA4C35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777753" cy="1754187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GB" sz="1800">
                <a:latin typeface="+mn-lt"/>
                <a:cs typeface="Poppins"/>
              </a:rPr>
              <a:t>A visual guide to support pupils’ understanding of going to see a theatre show at Little Angel Studios in Islington. </a:t>
            </a:r>
          </a:p>
          <a:p>
            <a:endParaRPr lang="en-GB" sz="1800">
              <a:latin typeface="+mn-lt"/>
            </a:endParaRPr>
          </a:p>
          <a:p>
            <a:r>
              <a:rPr lang="en-GB" sz="1800">
                <a:latin typeface="+mn-lt"/>
              </a:rPr>
              <a:t>You can access additional resources on </a:t>
            </a:r>
            <a:r>
              <a:rPr lang="en-GB" sz="1800">
                <a:latin typeface="+mn-lt"/>
                <a:hlinkClick r:id="rId2"/>
              </a:rPr>
              <a:t>A New Direction’s</a:t>
            </a:r>
            <a:r>
              <a:rPr lang="en-GB" sz="1800">
                <a:latin typeface="+mn-lt"/>
              </a:rPr>
              <a:t> website.</a:t>
            </a:r>
          </a:p>
          <a:p>
            <a:endParaRPr lang="en-US" sz="1800">
              <a:latin typeface="+mn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DCC8DB-EB9C-210C-EC93-3678BF23FE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976" y="3945750"/>
            <a:ext cx="5178553" cy="1319585"/>
          </a:xfrm>
        </p:spPr>
        <p:txBody>
          <a:bodyPr/>
          <a:lstStyle/>
          <a:p>
            <a:r>
              <a:rPr lang="en-GB" sz="1400">
                <a:latin typeface="+mn-lt"/>
              </a:rPr>
              <a:t>This visual guide could be particularly relevant to pupils who benefit from Social Stories. Teachers could read it with their classes before the trip and it could be shared as a handout for grownups to read at home too.</a:t>
            </a:r>
          </a:p>
          <a:p>
            <a:r>
              <a:rPr lang="en-GB" sz="1400">
                <a:latin typeface="+mn-lt"/>
              </a:rPr>
              <a:t>To find out more about Social Stories, please </a:t>
            </a:r>
            <a:r>
              <a:rPr lang="en-GB" sz="1400">
                <a:latin typeface="+mn-lt"/>
                <a:hlinkClick r:id="rId3"/>
              </a:rPr>
              <a:t>visit this website</a:t>
            </a:r>
            <a:r>
              <a:rPr lang="en-GB" sz="1400">
                <a:latin typeface="+mn-lt"/>
              </a:rPr>
              <a:t>.</a:t>
            </a:r>
          </a:p>
          <a:p>
            <a:endParaRPr lang="en-GB" sz="1400">
              <a:latin typeface="+mn-lt"/>
            </a:endParaRPr>
          </a:p>
          <a:p>
            <a:endParaRPr lang="en-US" sz="1400">
              <a:latin typeface="+mn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F297FC-CCC5-223D-1977-591ADF9EC0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/>
          <a:lstStyle/>
          <a:p>
            <a:r>
              <a:rPr lang="en-US" sz="1600">
                <a:latin typeface="+mn-lt"/>
              </a:rPr>
              <a:t>Go &amp; See: Schools’ Resources</a:t>
            </a:r>
          </a:p>
        </p:txBody>
      </p:sp>
      <p:pic>
        <p:nvPicPr>
          <p:cNvPr id="33" name="Picture Placeholder 32" descr="A person in a red shirt reading a book with a person in a chair&#10;&#10;AI-generated content may be incorrect.">
            <a:extLst>
              <a:ext uri="{FF2B5EF4-FFF2-40B4-BE49-F238E27FC236}">
                <a16:creationId xmlns:a16="http://schemas.microsoft.com/office/drawing/2014/main" id="{338EE351-7CBD-A5DC-3250-D8406806EFE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10078" b="10078"/>
          <a:stretch/>
        </p:blipFill>
        <p:spPr>
          <a:xfrm>
            <a:off x="6527387" y="5759"/>
            <a:ext cx="5664613" cy="3015253"/>
          </a:xfrm>
        </p:spPr>
      </p:pic>
      <p:pic>
        <p:nvPicPr>
          <p:cNvPr id="5" name="Picture Placeholder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3642F7-4075-846C-3EB4-969CC11E9D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4769" r="4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847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We’re going to the theatre!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>
                <a:latin typeface="+mn-lt"/>
              </a:rPr>
              <a:t>I will travel to Little Angel Theatre.</a:t>
            </a: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I might be travelling by 			bus,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 	or by train,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or on foot.</a:t>
            </a:r>
          </a:p>
          <a:p>
            <a:r>
              <a:rPr lang="en-US" sz="1800">
                <a:latin typeface="+mn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			</a:t>
            </a:r>
            <a:r>
              <a:rPr lang="en-US" sz="1800">
                <a:latin typeface="+mn-lt"/>
              </a:rPr>
              <a:t>         My class will be 			         going there too.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       </a:t>
            </a:r>
          </a:p>
          <a:p>
            <a:r>
              <a:rPr lang="en-US" sz="1800">
                <a:latin typeface="+mn-lt"/>
              </a:rPr>
              <a:t>			        My teachers will 			        going be there too.</a:t>
            </a:r>
          </a:p>
          <a:p>
            <a:endParaRPr lang="en-US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812BFA1E-D37D-CE87-FF12-77BFF5EF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18517" y="1414471"/>
            <a:ext cx="2037051" cy="1508529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AA3B7717-2B87-8C0D-C53E-A721A6D3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" r="4988"/>
          <a:stretch/>
        </p:blipFill>
        <p:spPr>
          <a:xfrm>
            <a:off x="452297" y="3111557"/>
            <a:ext cx="2103271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0" name="Picture Placeholder 26">
            <a:extLst>
              <a:ext uri="{FF2B5EF4-FFF2-40B4-BE49-F238E27FC236}">
                <a16:creationId xmlns:a16="http://schemas.microsoft.com/office/drawing/2014/main" id="{B863FF19-014A-270B-E4C3-7F20596C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8" r="4988"/>
          <a:stretch/>
        </p:blipFill>
        <p:spPr>
          <a:xfrm>
            <a:off x="452297" y="4857683"/>
            <a:ext cx="2103272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6" name="Picture Placeholder 26">
            <a:extLst>
              <a:ext uri="{FF2B5EF4-FFF2-40B4-BE49-F238E27FC236}">
                <a16:creationId xmlns:a16="http://schemas.microsoft.com/office/drawing/2014/main" id="{ED285A52-0F17-1702-65C6-E230C0BDBF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21" r="12021"/>
          <a:stretch/>
        </p:blipFill>
        <p:spPr>
          <a:xfrm>
            <a:off x="6532879" y="1350395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7" name="Picture Placeholder 26">
            <a:extLst>
              <a:ext uri="{FF2B5EF4-FFF2-40B4-BE49-F238E27FC236}">
                <a16:creationId xmlns:a16="http://schemas.microsoft.com/office/drawing/2014/main" id="{FEC4AFCC-48B9-AA57-FD55-11D1F99A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88" r="4988"/>
          <a:stretch/>
        </p:blipFill>
        <p:spPr>
          <a:xfrm>
            <a:off x="6532879" y="4005262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26715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7" y="909640"/>
            <a:ext cx="5636559" cy="5605460"/>
          </a:xfrm>
        </p:spPr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/>
          </a:p>
          <a:p>
            <a:endParaRPr lang="en-US"/>
          </a:p>
          <a:p>
            <a:r>
              <a:rPr lang="en-US" dirty="0">
                <a:latin typeface="Poppins"/>
                <a:cs typeface="Poppins"/>
              </a:rPr>
              <a:t>				</a:t>
            </a:r>
            <a:r>
              <a:rPr lang="en-US" sz="1800" dirty="0">
                <a:latin typeface="+mn-lt"/>
                <a:cs typeface="Poppins"/>
              </a:rPr>
              <a:t>This is the 				outside of 				Little Angel 				Studios.</a:t>
            </a:r>
            <a:endParaRPr lang="en-US" sz="1800" dirty="0">
              <a:latin typeface="+mn-lt"/>
              <a:ea typeface="Calibri"/>
              <a:cs typeface="Poppins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 dirty="0">
              <a:latin typeface="+mn-lt"/>
              <a:ea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			</a:t>
            </a:r>
          </a:p>
          <a:p>
            <a:endParaRPr lang="en-US"/>
          </a:p>
          <a:p>
            <a:r>
              <a:rPr lang="en-US"/>
              <a:t>			</a:t>
            </a:r>
          </a:p>
          <a:p>
            <a:r>
              <a:rPr lang="en-US"/>
              <a:t>			</a:t>
            </a:r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This is where I will watch the show.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77DB4955-2C18-3CBC-0E18-BC54C168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9" r="3919"/>
          <a:stretch/>
        </p:blipFill>
        <p:spPr>
          <a:xfrm>
            <a:off x="587383" y="1337280"/>
            <a:ext cx="2963685" cy="219474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D1C149C-29EE-0313-96C9-2DD434BFA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9" t="3362" r="7420" b="5450"/>
          <a:stretch/>
        </p:blipFill>
        <p:spPr>
          <a:xfrm>
            <a:off x="7205424" y="1180437"/>
            <a:ext cx="3891663" cy="288195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 descr="A blue door with a window and a sign&#10;&#10;AI-generated content may be incorrect.">
            <a:extLst>
              <a:ext uri="{FF2B5EF4-FFF2-40B4-BE49-F238E27FC236}">
                <a16:creationId xmlns:a16="http://schemas.microsoft.com/office/drawing/2014/main" id="{768EAA00-7FE1-02B8-1F83-60F46FD174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706" b="22706"/>
          <a:stretch/>
        </p:blipFill>
        <p:spPr>
          <a:xfrm>
            <a:off x="587383" y="4011581"/>
            <a:ext cx="2963685" cy="219474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EDE86-8395-9028-EB33-429893436C22}"/>
              </a:ext>
            </a:extLst>
          </p:cNvPr>
          <p:cNvSpPr txBox="1"/>
          <p:nvPr/>
        </p:nvSpPr>
        <p:spPr>
          <a:xfrm>
            <a:off x="3711387" y="4643717"/>
            <a:ext cx="20260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This is the door you go through to enter the auditorium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81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Theatre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195" y="914401"/>
            <a:ext cx="5636559" cy="5605460"/>
          </a:xfrm>
        </p:spPr>
        <p:txBody>
          <a:bodyPr/>
          <a:lstStyle/>
          <a:p>
            <a:r>
              <a:rPr lang="en-US"/>
              <a:t>			</a:t>
            </a:r>
          </a:p>
          <a:p>
            <a:r>
              <a:rPr lang="en-US"/>
              <a:t>			 </a:t>
            </a:r>
            <a:r>
              <a:rPr lang="en-US" sz="1800">
                <a:latin typeface="+mn-lt"/>
              </a:rPr>
              <a:t>The venue staff will show 			 me where to go and how 			 to get to my seat. </a:t>
            </a:r>
          </a:p>
          <a:p>
            <a:r>
              <a:rPr lang="en-US" sz="1800">
                <a:latin typeface="+mn-lt"/>
              </a:rPr>
              <a:t>			 The lights will be on to			 help me find my seat.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   Once the show starts,			   it will go dark.</a:t>
            </a:r>
          </a:p>
          <a:p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r>
              <a:rPr lang="en-US" sz="1800">
                <a:latin typeface="+mn-lt"/>
                <a:cs typeface="Poppins"/>
              </a:rPr>
              <a:t>		     I will see the show</a:t>
            </a:r>
            <a:br>
              <a:rPr lang="en-US" sz="1800">
                <a:latin typeface="+mn-lt"/>
                <a:ea typeface="Calibri"/>
                <a:cs typeface="Poppins"/>
              </a:rPr>
            </a:br>
            <a:r>
              <a:rPr lang="en-US" sz="1800">
                <a:latin typeface="+mn-lt"/>
                <a:cs typeface="Poppins"/>
              </a:rPr>
              <a:t>                                                     Overheard in a Tower Block. </a:t>
            </a:r>
            <a:endParaRPr lang="en-US" sz="1800">
              <a:latin typeface="+mn-lt"/>
              <a:ea typeface="Calibri"/>
              <a:cs typeface="Poppins"/>
            </a:endParaRPr>
          </a:p>
          <a:p>
            <a:r>
              <a:rPr lang="en-US" sz="1800">
                <a:latin typeface="+mn-lt"/>
                <a:cs typeface="Poppins"/>
              </a:rPr>
              <a:t>	                             It is 50 minutes long. </a:t>
            </a:r>
            <a:endParaRPr lang="en-US" sz="1800">
              <a:latin typeface="+mn-lt"/>
              <a:ea typeface="Calibri"/>
              <a:cs typeface="Poppins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  <a:cs typeface="Poppins"/>
            </a:endParaRPr>
          </a:p>
          <a:p>
            <a:r>
              <a:rPr lang="en-US" sz="1800">
                <a:latin typeface="+mn-lt"/>
                <a:cs typeface="Poppins"/>
              </a:rPr>
              <a:t>Here is some more information about the show:</a:t>
            </a:r>
            <a:endParaRPr lang="en-US">
              <a:cs typeface="Poppins"/>
            </a:endParaRPr>
          </a:p>
          <a:p>
            <a:r>
              <a:rPr lang="en-GB">
                <a:latin typeface="Calibri"/>
                <a:ea typeface="Calibri"/>
                <a:cs typeface="Poppins"/>
              </a:rPr>
              <a:t>Step into the life of a young boy growing up in the heart of a bustling city tower block. From the laughter of neighbours to whispered secrets and moments of quiet woe, this story invites you to listen to the rhythms of life in a world filled with challenges and surprises. Bringing vivid, thought-provoking poetry to life on stage, Joseph Coelho’s words paint a poignant and relatable picture of growing up. With themes of family, friendship, courage and self-discovery, this story is about finding your way in a world that doesn’t always make sense. </a:t>
            </a:r>
            <a:endParaRPr lang="en-GB">
              <a:latin typeface="Calibri"/>
              <a:ea typeface="Calibri"/>
            </a:endParaRPr>
          </a:p>
        </p:txBody>
      </p:sp>
      <p:pic>
        <p:nvPicPr>
          <p:cNvPr id="5" name="Picture Placeholder 26" descr="Cinema seats near the stairs">
            <a:extLst>
              <a:ext uri="{FF2B5EF4-FFF2-40B4-BE49-F238E27FC236}">
                <a16:creationId xmlns:a16="http://schemas.microsoft.com/office/drawing/2014/main" id="{BEE6ECA2-8072-81D4-FD68-CD0F8247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304800" y="134112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B6B291E2-9C66-3DC0-1C7A-D181C1472D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64" r="25764"/>
          <a:stretch/>
        </p:blipFill>
        <p:spPr>
          <a:xfrm>
            <a:off x="377795" y="4201219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 descr="A doll sitting on a window sill&#10;&#10;AI-generated content may be incorrect.">
            <a:extLst>
              <a:ext uri="{FF2B5EF4-FFF2-40B4-BE49-F238E27FC236}">
                <a16:creationId xmlns:a16="http://schemas.microsoft.com/office/drawing/2014/main" id="{E0BA361C-9AFD-253B-1E53-442157020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305" b="25305"/>
          <a:stretch/>
        </p:blipFill>
        <p:spPr>
          <a:xfrm>
            <a:off x="6335179" y="1132441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94112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			   </a:t>
            </a:r>
            <a:r>
              <a:rPr lang="en-US" sz="1800">
                <a:latin typeface="+mn-lt"/>
              </a:rPr>
              <a:t>The show will have			   sounds and music.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   If it is too loud, I can			   cover my ears or use 			   ear defenders.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			    </a:t>
            </a:r>
            <a:r>
              <a:rPr lang="en-US" sz="1800">
                <a:latin typeface="+mn-lt"/>
              </a:rPr>
              <a:t>My class will be there. 	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    Other schools might be			    there too.</a:t>
            </a:r>
          </a:p>
          <a:p>
            <a:endParaRPr lang="en-US" sz="1800">
              <a:latin typeface="+mn-lt"/>
            </a:endParaRPr>
          </a:p>
          <a:p>
            <a:endParaRPr lang="en-US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13E60145-DCA1-B3C9-90B8-FB8FCAE9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0" b="630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21" r="12021"/>
          <a:stretch/>
        </p:blipFill>
        <p:spPr>
          <a:xfrm>
            <a:off x="6478117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68" r="5168"/>
          <a:stretch/>
        </p:blipFill>
        <p:spPr>
          <a:xfrm>
            <a:off x="6548684" y="4130148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338209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End of the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			   </a:t>
            </a:r>
            <a:r>
              <a:rPr lang="en-US" sz="1800">
                <a:latin typeface="+mn-lt"/>
              </a:rPr>
              <a:t>When the show ends, 			   the lights will come			   back on. 			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   The audience might 			   clap.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			</a:t>
            </a:r>
            <a:r>
              <a:rPr lang="en-US" sz="1800">
                <a:latin typeface="+mn-lt"/>
              </a:rPr>
              <a:t>I will walk back to the 			main entrance.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I will say goodbye to the 			staff when I leave.</a:t>
            </a:r>
          </a:p>
          <a:p>
            <a:r>
              <a:rPr lang="en-US" sz="1800">
                <a:latin typeface="+mn-lt"/>
              </a:rPr>
              <a:t>			</a:t>
            </a:r>
          </a:p>
          <a:p>
            <a:endParaRPr lang="en-US" sz="1800"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			I will travel back to school 			with my teachers and 			class. </a:t>
            </a:r>
          </a:p>
        </p:txBody>
      </p:sp>
      <p:pic>
        <p:nvPicPr>
          <p:cNvPr id="5" name="Picture Placeholder 26" descr="A mic stand with a microphone on a lit stage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13E60145-DCA1-B3C9-90B8-FB8FCAE90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1" r="25136" b="413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7" b="587"/>
          <a:stretch/>
        </p:blipFill>
        <p:spPr>
          <a:xfrm>
            <a:off x="6475257" y="1045735"/>
            <a:ext cx="2207932" cy="1635074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22500" b="7431"/>
          <a:stretch/>
        </p:blipFill>
        <p:spPr>
          <a:xfrm>
            <a:off x="6475257" y="2812143"/>
            <a:ext cx="2215298" cy="1764061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459998DF-BF8C-0D6E-86F1-C20212E5B6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88" r="4988"/>
          <a:stretch/>
        </p:blipFill>
        <p:spPr>
          <a:xfrm>
            <a:off x="6475257" y="4717806"/>
            <a:ext cx="2242202" cy="166045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1185377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93977F-5625-A0D7-1A40-F5C4D5472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6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Number xmlns="b4293591-fd5b-4f20-8142-38a6ccff9003" xsi:nil="true"/>
    <_Flow_SignoffStatus xmlns="b4293591-fd5b-4f20-8142-38a6ccff9003" xsi:nil="true"/>
    <Date xmlns="b4293591-fd5b-4f20-8142-38a6ccff9003" xsi:nil="true"/>
    <_ip_UnifiedCompliancePolicyProperties xmlns="http://schemas.microsoft.com/sharepoint/v3" xsi:nil="true"/>
    <TaxCatchAll xmlns="55095bd9-18d6-472d-a72c-37b77a378e77" xsi:nil="true"/>
    <Person xmlns="b4293591-fd5b-4f20-8142-38a6ccff9003">
      <UserInfo>
        <DisplayName/>
        <AccountId xsi:nil="true"/>
        <AccountType/>
      </UserInfo>
    </Person>
    <lcf76f155ced4ddcb4097134ff3c332f xmlns="b4293591-fd5b-4f20-8142-38a6ccff90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B082CA15D2B4EA93B9EE9B00A1333" ma:contentTypeVersion="24" ma:contentTypeDescription="Create a new document." ma:contentTypeScope="" ma:versionID="f2554e29d4df9f5480ad2c0e600cecd7">
  <xsd:schema xmlns:xsd="http://www.w3.org/2001/XMLSchema" xmlns:xs="http://www.w3.org/2001/XMLSchema" xmlns:p="http://schemas.microsoft.com/office/2006/metadata/properties" xmlns:ns1="http://schemas.microsoft.com/sharepoint/v3" xmlns:ns2="b4293591-fd5b-4f20-8142-38a6ccff9003" xmlns:ns3="55095bd9-18d6-472d-a72c-37b77a378e77" targetNamespace="http://schemas.microsoft.com/office/2006/metadata/properties" ma:root="true" ma:fieldsID="b78e86f0875d9e7046063f35dee9a8a8" ns1:_="" ns2:_="" ns3:_="">
    <xsd:import namespace="http://schemas.microsoft.com/sharepoint/v3"/>
    <xsd:import namespace="b4293591-fd5b-4f20-8142-38a6ccff9003"/>
    <xsd:import namespace="55095bd9-18d6-472d-a72c-37b77a378e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2:Da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erson" minOccurs="0"/>
                <xsd:element ref="ns2:Number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93591-fd5b-4f20-8142-38a6ccff9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" ma:index="23" nillable="true" ma:displayName="Date" ma:format="DateTime" ma:internalName="Date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da749e6-7c87-47e4-ae67-14d0c416d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erson" ma:index="28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umber" ma:index="29" nillable="true" ma:displayName="Number" ma:decimals="0" ma:format="Dropdown" ma:internalName="Number" ma:percentage="FALSE">
      <xsd:simpleType>
        <xsd:restriction base="dms:Number"/>
      </xsd:simpleType>
    </xsd:element>
    <xsd:element name="_Flow_SignoffStatus" ma:index="30" nillable="true" ma:displayName="Sign-off status" ma:internalName="Sign_x002d_off_x0020_status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95bd9-18d6-472d-a72c-37b77a378e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407aaf0-f58f-4d3c-b293-6e7e7a5cc482}" ma:internalName="TaxCatchAll" ma:showField="CatchAllData" ma:web="55095bd9-18d6-472d-a72c-37b77a378e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100128-FFD8-46B4-9E01-82B5FDC13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F51573-3306-47E5-A677-BE4E91EFE849}">
  <ds:schemaRefs>
    <ds:schemaRef ds:uri="55095bd9-18d6-472d-a72c-37b77a378e77"/>
    <ds:schemaRef ds:uri="b4293591-fd5b-4f20-8142-38a6ccff9003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D52D8CF-903B-45CE-A184-4EE2ABA1F16B}">
  <ds:schemaRefs>
    <ds:schemaRef ds:uri="55095bd9-18d6-472d-a72c-37b77a378e77"/>
    <ds:schemaRef ds:uri="b4293591-fd5b-4f20-8142-38a6ccff90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Anderson</dc:creator>
  <cp:revision>39</cp:revision>
  <dcterms:created xsi:type="dcterms:W3CDTF">2024-06-12T13:00:08Z</dcterms:created>
  <dcterms:modified xsi:type="dcterms:W3CDTF">2025-05-15T14:31:57Z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0x010100269B082CA15D2B4EA93B9EE9B00A1333</vt:lpwstr>
  </property>
  <property fmtid="{D5CDD505-2E9C-101B-9397-08002B2CF9AE}" pid="3" name="MediaServiceImageTags">
    <vt:lpwstr/>
  </property>
</Properties>
</file>