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58" r:id="rId6"/>
    <p:sldId id="271" r:id="rId7"/>
    <p:sldId id="259" r:id="rId8"/>
    <p:sldId id="261" r:id="rId9"/>
    <p:sldId id="262" r:id="rId10"/>
    <p:sldId id="260" r:id="rId11"/>
    <p:sldId id="265" r:id="rId12"/>
    <p:sldId id="266" r:id="rId13"/>
    <p:sldId id="268" r:id="rId14"/>
    <p:sldId id="273" r:id="rId15"/>
    <p:sldId id="263" r:id="rId16"/>
    <p:sldId id="272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ranee Ruthra-Rajan" initials="NR" lastIdx="1" clrIdx="0">
    <p:extLst>
      <p:ext uri="{19B8F6BF-5375-455C-9EA6-DF929625EA0E}">
        <p15:presenceInfo xmlns:p15="http://schemas.microsoft.com/office/powerpoint/2012/main" userId="S::naranee.ruthra-rajan@anewdirection.org.uk::87f0f8ec-fa66-440f-863a-2f6ca6f7b2c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61D"/>
    <a:srgbClr val="ECC431"/>
    <a:srgbClr val="92D150"/>
    <a:srgbClr val="65B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11AF79-28C1-40A9-561E-B3C1338F8B85}" v="5" dt="2021-01-22T12:18:17.421"/>
    <p1510:client id="{C31B17AF-37E8-4CDF-ACB5-69EDA0C93D35}" v="37" dt="2021-01-15T10:40:23.931"/>
    <p1510:client id="{E6429A7D-F0FA-EBA4-0FA0-8CB119A6CA76}" v="4" dt="2021-02-08T15:20:10.6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468" autoAdjust="0"/>
  </p:normalViewPr>
  <p:slideViewPr>
    <p:cSldViewPr snapToGrid="0" snapToObjects="1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DB18B-2998-4144-BFCB-80257CDB7132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E3F90-6119-BA42-87AE-431AEA054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30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www.ted.com</a:t>
            </a:r>
            <a:r>
              <a:rPr lang="en-US" dirty="0"/>
              <a:t>/talks/</a:t>
            </a:r>
            <a:r>
              <a:rPr lang="en-US" dirty="0" err="1"/>
              <a:t>robert_full_learning_from_the_gecko_s_tail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E3F90-6119-BA42-87AE-431AEA05442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26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E3F90-6119-BA42-87AE-431AEA05442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771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E3F90-6119-BA42-87AE-431AEA05442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26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E3F90-6119-BA42-87AE-431AEA05442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26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E3F90-6119-BA42-87AE-431AEA05442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26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34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47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72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024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53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34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11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25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71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3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9974E-D58E-D243-9325-51BC614C84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3AB45-9435-1342-B772-9F1D905BA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1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hyperlink" Target="https://www.youtube.com/watch?v=kFtYxtm_eow&amp;feature=emb_titl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programmes/p07h9svr#:~:text=The%20shape%20of%20flippers%20may,turbines%2C%20thanks%20to%20humpback%20whales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hyperlink" Target="https://www.bbc.co.uk/programmes/b03gbs6l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omimicrysa.co.za/benefits-of-biomimicry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/av/science-environment-47673287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hyperlink" Target="https://www.howitworksdaily.com/the-gecko-inspired-gloves-that-let-you-climb-walls-like-spiderma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znqE-TI8O4&amp;feature=youtu.be" TargetMode="External"/><Relationship Id="rId2" Type="http://schemas.openxmlformats.org/officeDocument/2006/relationships/hyperlink" Target="https://www.edenproject.com/visit/whats-her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83768" y="5332986"/>
            <a:ext cx="4320480" cy="7588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5710565"/>
            <a:ext cx="4320480" cy="496831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Nature inspired design </a:t>
            </a: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7038585" y="6570649"/>
            <a:ext cx="2138857" cy="285525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1200" dirty="0">
                <a:solidFill>
                  <a:srgbClr val="FFFFFF"/>
                </a:solidFill>
              </a:rPr>
              <a:t>Resource author: Seyi Adelekun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44DB93-1E6B-4E6A-9C27-C4E5B0E2F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7092" y="200095"/>
            <a:ext cx="2842588" cy="9010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11346A-B70F-47D6-810A-2387A54F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928" t="55544" r="41170" b="27319"/>
          <a:stretch/>
        </p:blipFill>
        <p:spPr bwMode="auto">
          <a:xfrm>
            <a:off x="410682" y="1653274"/>
            <a:ext cx="7808286" cy="22200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2580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4766" y="0"/>
            <a:ext cx="9158766" cy="27710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7376" y="364466"/>
            <a:ext cx="7379679" cy="61626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WHY SHOULD WE CARE ABOUT BIOMIMICRY?</a:t>
            </a:r>
          </a:p>
          <a:p>
            <a:endParaRPr lang="en-GB" sz="2400" b="1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3389" y="2868461"/>
            <a:ext cx="8297278" cy="4000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CLIMATE CRISIS!</a:t>
            </a:r>
          </a:p>
        </p:txBody>
      </p:sp>
      <p:pic>
        <p:nvPicPr>
          <p:cNvPr id="3" name="Picture 2" descr="Antropoce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" t="6499" r="12684" b="10469"/>
          <a:stretch/>
        </p:blipFill>
        <p:spPr>
          <a:xfrm>
            <a:off x="3451412" y="3281159"/>
            <a:ext cx="2121647" cy="22336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24774"/>
          <a:stretch/>
        </p:blipFill>
        <p:spPr>
          <a:xfrm>
            <a:off x="6064236" y="3281159"/>
            <a:ext cx="2445951" cy="223364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67376" y="1185930"/>
            <a:ext cx="7942811" cy="147732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Our planet is the only home we have. We share this world with many other species that are critically endangered for reasons we are responsible for.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make and buy things without thinking about how these things impact upon the fragile environment.</a:t>
            </a:r>
          </a:p>
        </p:txBody>
      </p:sp>
      <p:pic>
        <p:nvPicPr>
          <p:cNvPr id="12" name="Picture 11" descr="bigstock-powerplant-a-2808412-990x556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8" t="8287" r="4043" b="9245"/>
          <a:stretch/>
        </p:blipFill>
        <p:spPr>
          <a:xfrm>
            <a:off x="567376" y="3281159"/>
            <a:ext cx="2445951" cy="22336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705AFB-7D11-48ED-946C-67E1AD434D08}"/>
              </a:ext>
            </a:extLst>
          </p:cNvPr>
          <p:cNvSpPr txBox="1"/>
          <p:nvPr/>
        </p:nvSpPr>
        <p:spPr>
          <a:xfrm>
            <a:off x="1401138" y="5847203"/>
            <a:ext cx="6341724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Biomimicry can help us think of sustainable solutions that might help us save our planet!</a:t>
            </a:r>
            <a:endParaRPr lang="en-GB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1035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66_m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4423"/>
            <a:ext cx="3818690" cy="227199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7200" y="578978"/>
            <a:ext cx="4659330" cy="52381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BIOMIMICRY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SAVES ENERGY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691067" y="1454423"/>
            <a:ext cx="3995734" cy="46320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Photosynthesis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has inspired the recent development of new solar energy systems.</a:t>
            </a: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They can use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solar energy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produce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oxygen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power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household fuel cells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Watch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this video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find out more about ‘Silk Leaf’ - an artificial leaf that absorbs carbon dioxide from the air and releases oxygen via photosynthesis.</a:t>
            </a:r>
          </a:p>
        </p:txBody>
      </p:sp>
      <p:pic>
        <p:nvPicPr>
          <p:cNvPr id="16" name="Picture 15" descr="19_06_20_small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86"/>
          <a:stretch/>
        </p:blipFill>
        <p:spPr>
          <a:xfrm>
            <a:off x="457200" y="3726421"/>
            <a:ext cx="1973477" cy="2360076"/>
          </a:xfrm>
          <a:prstGeom prst="rect">
            <a:avLst/>
          </a:prstGeom>
        </p:spPr>
      </p:pic>
      <p:pic>
        <p:nvPicPr>
          <p:cNvPr id="17" name="Picture 16" descr="artificial-leaf-3-3-700x481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9" r="28288"/>
          <a:stretch/>
        </p:blipFill>
        <p:spPr>
          <a:xfrm>
            <a:off x="2434719" y="3726421"/>
            <a:ext cx="1841171" cy="236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02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317658" y="1448103"/>
            <a:ext cx="4456472" cy="51427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endParaRPr lang="en-GB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 energy is a cleaner and greener alternative to using fossil fuels. </a:t>
            </a: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Engineers studied 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shape of whale fins 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new bales for 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 turbines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were able to produce a product which reduced the noise of the turbines and increased productivity by 20%.</a:t>
            </a: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find out more by listening to 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this podcast episode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2" name="Picture 1" descr="21648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8" b="4217"/>
          <a:stretch/>
        </p:blipFill>
        <p:spPr>
          <a:xfrm>
            <a:off x="457200" y="1454422"/>
            <a:ext cx="3515979" cy="2151309"/>
          </a:xfrm>
          <a:prstGeom prst="rect">
            <a:avLst/>
          </a:prstGeom>
        </p:spPr>
      </p:pic>
      <p:pic>
        <p:nvPicPr>
          <p:cNvPr id="3" name="Picture 2" descr="c3d31f8ac982960e07ef9058fa6f3bf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12249"/>
            <a:ext cx="3512295" cy="1878648"/>
          </a:xfrm>
          <a:prstGeom prst="rect">
            <a:avLst/>
          </a:prstGeom>
        </p:spPr>
      </p:pic>
      <p:pic>
        <p:nvPicPr>
          <p:cNvPr id="4" name="Picture 3" descr="xD2HuOihB-AQm8Lmp2jfqTl72eJkfbmt4t8yenImKBVvK0kTmF0xjctABnaLJIm9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605732"/>
            <a:ext cx="1887596" cy="1117978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705" y="3595955"/>
            <a:ext cx="1639474" cy="112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772A57A-EA97-432B-8B7D-DFDE0901D389}"/>
              </a:ext>
            </a:extLst>
          </p:cNvPr>
          <p:cNvSpPr/>
          <p:nvPr/>
        </p:nvSpPr>
        <p:spPr>
          <a:xfrm>
            <a:off x="457200" y="578978"/>
            <a:ext cx="4659330" cy="52381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BIOMIMICRY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IS SUSTAINABLE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112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-asse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6"/>
          <a:stretch/>
        </p:blipFill>
        <p:spPr>
          <a:xfrm>
            <a:off x="592924" y="1454422"/>
            <a:ext cx="3646828" cy="2233999"/>
          </a:xfrm>
          <a:prstGeom prst="rect">
            <a:avLst/>
          </a:prstGeom>
        </p:spPr>
      </p:pic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472396" y="1454421"/>
            <a:ext cx="4414750" cy="4830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marL="68580" indent="0">
              <a:buNone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There is no waste in nature, everything gets recycled.</a:t>
            </a:r>
          </a:p>
          <a:p>
            <a:pPr marL="68580" indent="0">
              <a:buNone/>
            </a:pPr>
            <a:endParaRPr 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Mushrooms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an </a:t>
            </a: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environmentally-responsible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alternative to plastic and leather which are environmentally damaging to produce and dispose of. </a:t>
            </a:r>
          </a:p>
          <a:p>
            <a:pPr marL="68580" indent="0">
              <a:buNone/>
            </a:pP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Mushrooms are </a:t>
            </a: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biodegradable,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which means at the end of their life, they can be returned to the earth to feed the next generation of life in a </a:t>
            </a: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zero-waste cycle.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more information in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this podcast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8580" indent="0">
              <a:buNone/>
            </a:pPr>
            <a:endParaRPr lang="en-US" sz="1600" dirty="0">
              <a:solidFill>
                <a:schemeClr val="tx1"/>
              </a:solidFill>
              <a:cs typeface="Calibri"/>
            </a:endParaRPr>
          </a:p>
          <a:p>
            <a:pPr marL="68580" indent="0">
              <a:buNone/>
            </a:pPr>
            <a:endParaRPr lang="en-US" sz="1600" dirty="0">
              <a:solidFill>
                <a:schemeClr val="tx1"/>
              </a:solidFill>
              <a:cs typeface="Calibri"/>
            </a:endParaRPr>
          </a:p>
        </p:txBody>
      </p:sp>
      <p:pic>
        <p:nvPicPr>
          <p:cNvPr id="17" name="Picture 16" descr="ecovative-b1.png__768x506_q85_crop_subsampling-2_upscal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23" y="3688420"/>
            <a:ext cx="3646829" cy="228310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092FE1-08F5-4246-B158-E7CCB8862794}"/>
              </a:ext>
            </a:extLst>
          </p:cNvPr>
          <p:cNvSpPr/>
          <p:nvPr/>
        </p:nvSpPr>
        <p:spPr>
          <a:xfrm>
            <a:off x="457200" y="578978"/>
            <a:ext cx="5388796" cy="52381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BIOMIMICRY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CAN REDUCE WASTE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29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58766" cy="6857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9596" y="5105530"/>
            <a:ext cx="9144000" cy="1754316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dirty="0">
                <a:solidFill>
                  <a:srgbClr val="65B5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FOR YOU TO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400" b="1" dirty="0">
                <a:solidFill>
                  <a:srgbClr val="65B5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NATURE!</a:t>
            </a:r>
            <a:endParaRPr lang="en-GB" sz="4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3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11722-3EDC-4BFF-A1C3-FD818B63827A}"/>
              </a:ext>
            </a:extLst>
          </p:cNvPr>
          <p:cNvSpPr txBox="1"/>
          <p:nvPr/>
        </p:nvSpPr>
        <p:spPr>
          <a:xfrm>
            <a:off x="1884024" y="947477"/>
            <a:ext cx="582801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5496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"Life’s Principles instruct us to build from the bottom up, self-assemble, optimize rather than maximize, use free energy, use life-friendly materials and processes. </a:t>
            </a:r>
          </a:p>
          <a:p>
            <a:pPr marL="0" indent="0" algn="ctr">
              <a:buNone/>
            </a:pPr>
            <a:endParaRPr lang="en-US" sz="2000" b="1" dirty="0">
              <a:solidFill>
                <a:srgbClr val="549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000" b="1" dirty="0">
                <a:solidFill>
                  <a:srgbClr val="5496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following the principles life uses, you can create products and processes that are well adapted to life on earth." </a:t>
            </a:r>
          </a:p>
          <a:p>
            <a:pPr marL="0" indent="0" algn="ctr">
              <a:buNone/>
            </a:pPr>
            <a:endParaRPr lang="en-US" sz="2000" b="1" dirty="0">
              <a:solidFill>
                <a:srgbClr val="549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000" b="1" dirty="0">
                <a:solidFill>
                  <a:srgbClr val="5496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000" b="1" dirty="0" err="1">
                <a:solidFill>
                  <a:srgbClr val="54961D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Biomimicrysa</a:t>
            </a:r>
            <a:r>
              <a:rPr lang="en-US" sz="2000" b="1" dirty="0">
                <a:solidFill>
                  <a:srgbClr val="5496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8794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58766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”</a:t>
            </a:r>
          </a:p>
        </p:txBody>
      </p:sp>
      <p:pic>
        <p:nvPicPr>
          <p:cNvPr id="2" name="Picture 1" descr="817-1230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96" y="623437"/>
            <a:ext cx="8085826" cy="56887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7296" y="623437"/>
            <a:ext cx="5771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badi MT Condensed Extra Bold"/>
                <a:cs typeface="Abadi MT Condensed Extra Bold"/>
              </a:rPr>
              <a:t>“</a:t>
            </a: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badi MT Condensed Extra Bold"/>
                <a:cs typeface="Abadi MT Condensed Extra Bold"/>
              </a:rPr>
              <a:t>There</a:t>
            </a: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badi MT Condensed Extra Bold"/>
                <a:cs typeface="Abadi MT Condensed Extra Bold"/>
              </a:rPr>
              <a:t> is no better designer than nature”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badi MT Condensed Extra Bold"/>
              <a:cs typeface="Abadi MT Condensed Extra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6117" y="4225378"/>
            <a:ext cx="2127906" cy="369332"/>
          </a:xfrm>
          <a:prstGeom prst="rect">
            <a:avLst/>
          </a:prstGeom>
          <a:solidFill>
            <a:srgbClr val="ECC431"/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n-US" dirty="0"/>
              <a:t>Alexander McQueen</a:t>
            </a:r>
          </a:p>
        </p:txBody>
      </p:sp>
    </p:spTree>
    <p:extLst>
      <p:ext uri="{BB962C8B-B14F-4D97-AF65-F5344CB8AC3E}">
        <p14:creationId xmlns:p14="http://schemas.microsoft.com/office/powerpoint/2010/main" val="77437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58766" cy="3741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8237" y="150168"/>
            <a:ext cx="3739925" cy="6167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WHAT IS BIOMIMICRY?</a:t>
            </a:r>
          </a:p>
        </p:txBody>
      </p:sp>
      <p:sp>
        <p:nvSpPr>
          <p:cNvPr id="5" name="Rectangle 4"/>
          <p:cNvSpPr/>
          <p:nvPr/>
        </p:nvSpPr>
        <p:spPr>
          <a:xfrm>
            <a:off x="411041" y="1126714"/>
            <a:ext cx="8336684" cy="2308314"/>
          </a:xfrm>
          <a:prstGeom prst="rect">
            <a:avLst/>
          </a:prstGeom>
        </p:spPr>
        <p:txBody>
          <a:bodyPr wrap="square" lIns="91429" tIns="45715" rIns="91429" bIns="45715" anchor="t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Biomimicry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is a practice that learns from and mimics the strategies found in nature to solve human design challenges. </a:t>
            </a:r>
          </a:p>
          <a:p>
            <a:pPr algn="ctr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Throughout history, artists, designers, scientists, and engineers have used biomimicry to design a product</a:t>
            </a:r>
            <a:r>
              <a:rPr lang="en-GB" sz="2400" dirty="0">
                <a:latin typeface="Century Gothic"/>
              </a:rPr>
              <a:t>.</a:t>
            </a:r>
          </a:p>
        </p:txBody>
      </p:sp>
      <p:pic>
        <p:nvPicPr>
          <p:cNvPr id="8" name="Picture 7" descr="D5Ejg3BXkAAVDc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55"/>
          <a:stretch/>
        </p:blipFill>
        <p:spPr>
          <a:xfrm>
            <a:off x="403551" y="3736889"/>
            <a:ext cx="5798023" cy="2757112"/>
          </a:xfrm>
          <a:prstGeom prst="rect">
            <a:avLst/>
          </a:prstGeom>
        </p:spPr>
      </p:pic>
      <p:pic>
        <p:nvPicPr>
          <p:cNvPr id="10" name="Picture 9" descr="D5Ejg3BXkAAVDc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" t="64633" r="50894" b="203"/>
          <a:stretch/>
        </p:blipFill>
        <p:spPr>
          <a:xfrm>
            <a:off x="6146281" y="3736889"/>
            <a:ext cx="2593955" cy="1376435"/>
          </a:xfrm>
          <a:prstGeom prst="rect">
            <a:avLst/>
          </a:prstGeom>
        </p:spPr>
      </p:pic>
      <p:pic>
        <p:nvPicPr>
          <p:cNvPr id="11" name="Picture 10" descr="D5Ejg3BXkAAVDc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84" t="64633" r="1721" b="203"/>
          <a:stretch/>
        </p:blipFill>
        <p:spPr>
          <a:xfrm>
            <a:off x="6146281" y="5117566"/>
            <a:ext cx="1349642" cy="1376435"/>
          </a:xfrm>
          <a:prstGeom prst="rect">
            <a:avLst/>
          </a:prstGeom>
        </p:spPr>
      </p:pic>
      <p:pic>
        <p:nvPicPr>
          <p:cNvPr id="12" name="Picture 11" descr="D5Ejg3BXkAAVDc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3" t="64633" r="27895" b="203"/>
          <a:stretch/>
        </p:blipFill>
        <p:spPr>
          <a:xfrm>
            <a:off x="7490254" y="5113324"/>
            <a:ext cx="1249982" cy="137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24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968679" y="2409084"/>
            <a:ext cx="3419856" cy="27334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858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from the Greek word for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834877" y="2409084"/>
            <a:ext cx="3419856" cy="2733454"/>
          </a:xfrm>
          <a:prstGeom prst="rect">
            <a:avLst/>
          </a:prstGeom>
          <a:solidFill>
            <a:srgbClr val="EBF1D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lnSpcReduction="10000"/>
          </a:bodyPr>
          <a:lstStyle/>
          <a:p>
            <a:pPr marL="68580" indent="0">
              <a:buNone/>
            </a:pPr>
            <a:r>
              <a:rPr lang="en-US" b="1" dirty="0">
                <a:latin typeface="Arial"/>
                <a:cs typeface="Arial"/>
              </a:rPr>
              <a:t>Mimicry:</a:t>
            </a:r>
            <a:r>
              <a:rPr lang="en-US" i="1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from the Latin </a:t>
            </a:r>
            <a:r>
              <a:rPr lang="en-US" i="1" dirty="0" err="1">
                <a:latin typeface="Arial"/>
                <a:cs typeface="Arial"/>
              </a:rPr>
              <a:t>mimicus</a:t>
            </a:r>
            <a:r>
              <a:rPr lang="en-US" dirty="0">
                <a:latin typeface="Arial"/>
                <a:cs typeface="Arial"/>
              </a:rPr>
              <a:t>, to </a:t>
            </a:r>
            <a:r>
              <a:rPr lang="en-US" b="1" dirty="0">
                <a:latin typeface="Arial"/>
                <a:cs typeface="Arial"/>
              </a:rPr>
              <a:t>mimic, imitate</a:t>
            </a:r>
            <a:r>
              <a:rPr lang="en-US" dirty="0">
                <a:latin typeface="Arial"/>
                <a:cs typeface="Arial"/>
              </a:rPr>
              <a:t>, portray by means of imitation.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555797" y="1600978"/>
            <a:ext cx="6257398" cy="6258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BIOMIMICRY    =    COPY LIFE</a:t>
            </a:r>
          </a:p>
        </p:txBody>
      </p:sp>
    </p:spTree>
    <p:extLst>
      <p:ext uri="{BB962C8B-B14F-4D97-AF65-F5344CB8AC3E}">
        <p14:creationId xmlns:p14="http://schemas.microsoft.com/office/powerpoint/2010/main" val="2932250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s (8)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4423"/>
            <a:ext cx="4142280" cy="49707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267127"/>
            <a:ext cx="3750199" cy="6593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Century Gothic" panose="020B0502020202020204" pitchFamily="34" charset="0"/>
              </a:rPr>
              <a:t>BIOMIMICRY EXAMPLES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969031" y="1454423"/>
            <a:ext cx="3717769" cy="49707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lnSpcReduction="10000"/>
          </a:bodyPr>
          <a:lstStyle/>
          <a:p>
            <a:pPr marL="68580" indent="0">
              <a:buNone/>
            </a:pPr>
            <a:endParaRPr lang="en-GB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Shinkansen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bullet train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Japan is the fastest train in the world. </a:t>
            </a:r>
          </a:p>
          <a:p>
            <a:pPr marL="6858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It used to make a loud boom when it travelled through tunnels. </a:t>
            </a:r>
          </a:p>
          <a:p>
            <a:pPr marL="6858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fix the problem engineers were inspired by a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kingfisher’s beak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when it dives into the water to collect fish. </a:t>
            </a:r>
          </a:p>
          <a:p>
            <a:pPr marL="6858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Find out more with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this video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2" name="Picture 1" descr="englishkidzone-biomimicry-kingfisher-and-trai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94" b="6716"/>
          <a:stretch/>
        </p:blipFill>
        <p:spPr>
          <a:xfrm>
            <a:off x="457200" y="1454423"/>
            <a:ext cx="4142279" cy="2409482"/>
          </a:xfrm>
          <a:prstGeom prst="rect">
            <a:avLst/>
          </a:prstGeom>
        </p:spPr>
      </p:pic>
      <p:pic>
        <p:nvPicPr>
          <p:cNvPr id="7" name="Picture 6" descr="englishkidzone-biomimicry-kingfisher-and-trai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457200" y="3863904"/>
            <a:ext cx="4142280" cy="256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40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345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14895"/>
            <a:ext cx="4142280" cy="2410263"/>
          </a:xfrm>
          <a:prstGeom prst="rect">
            <a:avLst/>
          </a:prstGeom>
        </p:spPr>
      </p:pic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969031" y="1454423"/>
            <a:ext cx="3669522" cy="49707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lnSpcReduction="10000"/>
          </a:bodyPr>
          <a:lstStyle/>
          <a:p>
            <a:pPr marL="68580" indent="0">
              <a:buNone/>
            </a:pPr>
            <a:endParaRPr lang="en-GB" sz="1000" dirty="0"/>
          </a:p>
          <a:p>
            <a:pPr marL="68580" indent="0">
              <a:buNone/>
            </a:pPr>
            <a:r>
              <a:rPr lang="en-GB" sz="2400" dirty="0"/>
              <a:t>A </a:t>
            </a:r>
            <a:r>
              <a:rPr lang="en-GB" sz="2400" b="1" dirty="0"/>
              <a:t>gecko</a:t>
            </a:r>
            <a:r>
              <a:rPr lang="en-GB" sz="2400" dirty="0"/>
              <a:t> has skin which enables it to define gravity &amp; climb up steep walls with the help of thousands of tiny rows of hairs on their feet. </a:t>
            </a:r>
          </a:p>
          <a:p>
            <a:pPr marL="68580" indent="0">
              <a:buNone/>
            </a:pPr>
            <a:endParaRPr lang="en-GB" sz="2400" dirty="0"/>
          </a:p>
          <a:p>
            <a:pPr marL="68580" indent="0">
              <a:buNone/>
            </a:pPr>
            <a:r>
              <a:rPr lang="en-GB" sz="2400" dirty="0"/>
              <a:t>Can you guess what types of </a:t>
            </a:r>
            <a:r>
              <a:rPr lang="en-GB" sz="2400" b="1" dirty="0"/>
              <a:t>climbing clothing</a:t>
            </a:r>
            <a:r>
              <a:rPr lang="en-GB" sz="2400" dirty="0"/>
              <a:t> were inspired by this?</a:t>
            </a:r>
          </a:p>
          <a:p>
            <a:pPr marL="68580" indent="0">
              <a:buNone/>
            </a:pPr>
            <a:endParaRPr lang="en-GB" sz="2400" dirty="0"/>
          </a:p>
          <a:p>
            <a:pPr marL="68580" lvl="0" indent="0">
              <a:buNone/>
            </a:pPr>
            <a:r>
              <a:rPr lang="en-GB" sz="2400" dirty="0"/>
              <a:t>Find out more </a:t>
            </a:r>
            <a:r>
              <a:rPr lang="en-GB" sz="2400" dirty="0">
                <a:hlinkClick r:id="rId4"/>
              </a:rPr>
              <a:t>here</a:t>
            </a:r>
            <a:r>
              <a:rPr lang="en-GB" sz="2400" dirty="0"/>
              <a:t>.</a:t>
            </a:r>
          </a:p>
        </p:txBody>
      </p:sp>
      <p:pic>
        <p:nvPicPr>
          <p:cNvPr id="7" name="Picture 6" descr="maxresdefault (3)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"/>
          <a:stretch/>
        </p:blipFill>
        <p:spPr>
          <a:xfrm>
            <a:off x="457200" y="1454423"/>
            <a:ext cx="4142280" cy="256047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8535ECC-CCD7-443A-A235-8DEF80B11C99}"/>
              </a:ext>
            </a:extLst>
          </p:cNvPr>
          <p:cNvSpPr/>
          <p:nvPr/>
        </p:nvSpPr>
        <p:spPr>
          <a:xfrm>
            <a:off x="457200" y="267127"/>
            <a:ext cx="3750199" cy="6593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Century Gothic" panose="020B0502020202020204" pitchFamily="34" charset="0"/>
              </a:rPr>
              <a:t>BIOMIMICRY EXAMPLES</a:t>
            </a:r>
          </a:p>
        </p:txBody>
      </p:sp>
    </p:spTree>
    <p:extLst>
      <p:ext uri="{BB962C8B-B14F-4D97-AF65-F5344CB8AC3E}">
        <p14:creationId xmlns:p14="http://schemas.microsoft.com/office/powerpoint/2010/main" val="3986139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mages (8)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5"/>
          <a:stretch/>
        </p:blipFill>
        <p:spPr>
          <a:xfrm>
            <a:off x="457200" y="1484086"/>
            <a:ext cx="4142280" cy="2447811"/>
          </a:xfrm>
          <a:prstGeom prst="rect">
            <a:avLst/>
          </a:prstGeom>
        </p:spPr>
      </p:pic>
      <p:pic>
        <p:nvPicPr>
          <p:cNvPr id="5" name="Picture 4" descr="images (8)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92"/>
          <a:stretch/>
        </p:blipFill>
        <p:spPr>
          <a:xfrm>
            <a:off x="457200" y="3910373"/>
            <a:ext cx="4142280" cy="2455950"/>
          </a:xfrm>
          <a:prstGeom prst="rect">
            <a:avLst/>
          </a:prstGeom>
        </p:spPr>
      </p:pic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003515" y="1484085"/>
            <a:ext cx="3635038" cy="48822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marL="68580" indent="0">
              <a:buNone/>
            </a:pPr>
            <a:endParaRPr lang="en-US" sz="600" dirty="0">
              <a:latin typeface="Arial"/>
              <a:cs typeface="Arial"/>
            </a:endParaRPr>
          </a:p>
          <a:p>
            <a:pPr marL="68580" indent="0">
              <a:buNone/>
            </a:pPr>
            <a:r>
              <a:rPr lang="en-US" sz="2000" dirty="0">
                <a:latin typeface="Arial"/>
                <a:cs typeface="Arial"/>
              </a:rPr>
              <a:t>The </a:t>
            </a:r>
            <a:r>
              <a:rPr lang="en-US" sz="2000" b="1" dirty="0">
                <a:latin typeface="Arial"/>
                <a:cs typeface="Arial"/>
              </a:rPr>
              <a:t>Mercedes-Benz Bionic Car’s</a:t>
            </a:r>
            <a:r>
              <a:rPr lang="en-US" sz="2000" dirty="0">
                <a:latin typeface="Arial"/>
                <a:cs typeface="Arial"/>
              </a:rPr>
              <a:t> design is based on the </a:t>
            </a:r>
            <a:r>
              <a:rPr lang="en-US" sz="2000" b="1" dirty="0">
                <a:latin typeface="Arial"/>
                <a:cs typeface="Arial"/>
              </a:rPr>
              <a:t>boxfish</a:t>
            </a:r>
            <a:r>
              <a:rPr lang="en-US" sz="2000" dirty="0">
                <a:latin typeface="Arial"/>
                <a:cs typeface="Arial"/>
              </a:rPr>
              <a:t>.</a:t>
            </a:r>
          </a:p>
          <a:p>
            <a:pPr marL="68580" indent="0">
              <a:buNone/>
            </a:pPr>
            <a:endParaRPr lang="en-US" sz="2000" dirty="0">
              <a:latin typeface="Arial"/>
              <a:cs typeface="Arial"/>
            </a:endParaRPr>
          </a:p>
          <a:p>
            <a:pPr marL="68580" indent="0">
              <a:buNone/>
            </a:pPr>
            <a:r>
              <a:rPr lang="en-US" sz="2000" dirty="0">
                <a:latin typeface="Arial"/>
                <a:cs typeface="Arial"/>
              </a:rPr>
              <a:t>Its unusual shape has </a:t>
            </a:r>
            <a:r>
              <a:rPr lang="en-US" sz="2000" b="1" dirty="0">
                <a:latin typeface="Arial"/>
                <a:cs typeface="Arial"/>
              </a:rPr>
              <a:t>low resistance. I</a:t>
            </a:r>
            <a:r>
              <a:rPr lang="en-US" sz="2000" dirty="0">
                <a:latin typeface="Arial"/>
                <a:cs typeface="Arial"/>
              </a:rPr>
              <a:t>ts bony plates provide maximum strength with minimal weight, to protect the animal from injury.</a:t>
            </a:r>
          </a:p>
          <a:p>
            <a:pPr marL="68580" indent="0">
              <a:buNone/>
            </a:pPr>
            <a:endParaRPr lang="en-US" sz="2000" dirty="0">
              <a:latin typeface="Arial"/>
              <a:cs typeface="Arial"/>
            </a:endParaRPr>
          </a:p>
          <a:p>
            <a:pPr marL="68580" indent="0">
              <a:buNone/>
            </a:pPr>
            <a:r>
              <a:rPr lang="en-US" sz="2000" dirty="0">
                <a:latin typeface="Arial"/>
                <a:cs typeface="Arial"/>
              </a:rPr>
              <a:t>Why do you think car engineers saw this as beneficial?</a:t>
            </a:r>
            <a:endParaRPr lang="en-US" sz="1800" dirty="0"/>
          </a:p>
        </p:txBody>
      </p:sp>
      <p:pic>
        <p:nvPicPr>
          <p:cNvPr id="13" name="Picture 12" descr="2005-mercedes-bionic-conce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09852"/>
            <a:ext cx="4142280" cy="245647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23F1BC2-6395-4C13-8095-ABB6E0771BD5}"/>
              </a:ext>
            </a:extLst>
          </p:cNvPr>
          <p:cNvSpPr/>
          <p:nvPr/>
        </p:nvSpPr>
        <p:spPr>
          <a:xfrm>
            <a:off x="457200" y="267127"/>
            <a:ext cx="3750199" cy="6593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Century Gothic" panose="020B0502020202020204" pitchFamily="34" charset="0"/>
              </a:rPr>
              <a:t>BIOMIMICRY EXAMPLES</a:t>
            </a:r>
          </a:p>
        </p:txBody>
      </p:sp>
    </p:spTree>
    <p:extLst>
      <p:ext uri="{BB962C8B-B14F-4D97-AF65-F5344CB8AC3E}">
        <p14:creationId xmlns:p14="http://schemas.microsoft.com/office/powerpoint/2010/main" val="610990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304872" y="1454424"/>
            <a:ext cx="4333681" cy="43239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marL="68580" indent="0">
              <a:buNone/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Eden Project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 Cornwall is the world’s largest greenhouse. Its design is based on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soap bubbles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858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designers discovered that the most effective way to create a spherical surface is by using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geodesics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(hexagons and pentagons).</a:t>
            </a:r>
          </a:p>
          <a:p>
            <a:pPr marL="6858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Find out more in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this video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858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Can you think of a packaging product that is inspired by the bubbles?</a:t>
            </a:r>
          </a:p>
          <a:p>
            <a:pPr marL="68580" indent="0">
              <a:buNone/>
            </a:pPr>
            <a:endParaRPr lang="en-US" sz="1600" dirty="0">
              <a:cs typeface="Calibri"/>
            </a:endParaRPr>
          </a:p>
          <a:p>
            <a:pPr marL="68580" indent="0">
              <a:buNone/>
            </a:pPr>
            <a:endParaRPr lang="en-US" sz="1800" dirty="0"/>
          </a:p>
        </p:txBody>
      </p:sp>
      <p:pic>
        <p:nvPicPr>
          <p:cNvPr id="3" name="Picture 2" descr="251280340.jpg.gallery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96828"/>
            <a:ext cx="3668576" cy="2181551"/>
          </a:xfrm>
          <a:prstGeom prst="rect">
            <a:avLst/>
          </a:prstGeom>
        </p:spPr>
      </p:pic>
      <p:pic>
        <p:nvPicPr>
          <p:cNvPr id="14" name="Picture 13" descr="soap-bubbles-water-surface-background-air-bubbles-macro-water-bubble-transparent-macro-graphy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454423"/>
            <a:ext cx="3668577" cy="2142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E7E592F-F937-4211-8852-BA501B79B708}"/>
              </a:ext>
            </a:extLst>
          </p:cNvPr>
          <p:cNvSpPr/>
          <p:nvPr/>
        </p:nvSpPr>
        <p:spPr>
          <a:xfrm>
            <a:off x="457200" y="267127"/>
            <a:ext cx="3750199" cy="6593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Century Gothic" panose="020B0502020202020204" pitchFamily="34" charset="0"/>
              </a:rPr>
              <a:t>BIOMIMICRY EXAMPLES</a:t>
            </a:r>
          </a:p>
        </p:txBody>
      </p:sp>
    </p:spTree>
    <p:extLst>
      <p:ext uri="{BB962C8B-B14F-4D97-AF65-F5344CB8AC3E}">
        <p14:creationId xmlns:p14="http://schemas.microsoft.com/office/powerpoint/2010/main" val="1816192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695762" y="1410447"/>
            <a:ext cx="3993224" cy="46308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marL="68580" lvl="0" indent="0">
              <a:buNone/>
            </a:pP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lv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Velcro®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was invented after an engineer walked his dog in the woods and hundreds of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burdock seed pods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got caught in his dog’s fur.</a:t>
            </a: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lvl="0" indent="0">
              <a:buNone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pods have spines with tiny hooks that catch onto the fur of passing animals to help spread the seeds.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trait of burdock seeds was the engineer inspired by?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11" t="15189" r="7018" b="58801"/>
          <a:stretch/>
        </p:blipFill>
        <p:spPr bwMode="auto">
          <a:xfrm>
            <a:off x="455014" y="1384395"/>
            <a:ext cx="3880680" cy="232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04" y="3712854"/>
            <a:ext cx="3889090" cy="232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D6B4305-C78F-405E-AA5D-821E7D28BD70}"/>
              </a:ext>
            </a:extLst>
          </p:cNvPr>
          <p:cNvSpPr/>
          <p:nvPr/>
        </p:nvSpPr>
        <p:spPr>
          <a:xfrm>
            <a:off x="457200" y="341021"/>
            <a:ext cx="3750199" cy="6593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latin typeface="Century Gothic" panose="020B0502020202020204" pitchFamily="34" charset="0"/>
              </a:rPr>
              <a:t>BIOMIMICRY EXAMPLES</a:t>
            </a:r>
          </a:p>
        </p:txBody>
      </p:sp>
    </p:spTree>
    <p:extLst>
      <p:ext uri="{BB962C8B-B14F-4D97-AF65-F5344CB8AC3E}">
        <p14:creationId xmlns:p14="http://schemas.microsoft.com/office/powerpoint/2010/main" val="2804339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9B082CA15D2B4EA93B9EE9B00A1333" ma:contentTypeVersion="14" ma:contentTypeDescription="Create a new document." ma:contentTypeScope="" ma:versionID="9df9f22a7673c25230ef003457a73e27">
  <xsd:schema xmlns:xsd="http://www.w3.org/2001/XMLSchema" xmlns:xs="http://www.w3.org/2001/XMLSchema" xmlns:p="http://schemas.microsoft.com/office/2006/metadata/properties" xmlns:ns1="http://schemas.microsoft.com/sharepoint/v3" xmlns:ns2="b4293591-fd5b-4f20-8142-38a6ccff9003" xmlns:ns3="55095bd9-18d6-472d-a72c-37b77a378e77" targetNamespace="http://schemas.microsoft.com/office/2006/metadata/properties" ma:root="true" ma:fieldsID="8c31d6538c1eb733747d14b69f6e0f35" ns1:_="" ns2:_="" ns3:_="">
    <xsd:import namespace="http://schemas.microsoft.com/sharepoint/v3"/>
    <xsd:import namespace="b4293591-fd5b-4f20-8142-38a6ccff9003"/>
    <xsd:import namespace="55095bd9-18d6-472d-a72c-37b77a378e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293591-fd5b-4f20-8142-38a6ccff90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095bd9-18d6-472d-a72c-37b77a378e7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C6DE3F-B5EE-4B8F-8468-224F732DF1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E4C6BD-E731-4D70-BACE-C1B7EAA3095D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55095bd9-18d6-472d-a72c-37b77a378e77"/>
    <ds:schemaRef ds:uri="http://schemas.microsoft.com/sharepoint/v3"/>
    <ds:schemaRef ds:uri="b4293591-fd5b-4f20-8142-38a6ccff900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C79B220-7895-48B5-8777-9FC0E38CB1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4293591-fd5b-4f20-8142-38a6ccff9003"/>
    <ds:schemaRef ds:uri="55095bd9-18d6-472d-a72c-37b77a378e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731</Words>
  <Application>Microsoft Office PowerPoint</Application>
  <PresentationFormat>On-screen Show (4:3)</PresentationFormat>
  <Paragraphs>95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Artangel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BIOMIMICRY</dc:title>
  <dc:creator>Seyi Adelekun</dc:creator>
  <cp:lastModifiedBy>Marina Lewis-King</cp:lastModifiedBy>
  <cp:revision>215</cp:revision>
  <dcterms:created xsi:type="dcterms:W3CDTF">2020-12-22T22:23:56Z</dcterms:created>
  <dcterms:modified xsi:type="dcterms:W3CDTF">2021-05-18T09:22:12Z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0x010100269B082CA15D2B4EA93B9EE9B00A1333</vt:lpwstr>
  </property>
</Properties>
</file>